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887" r:id="rId2"/>
    <p:sldMasterId id="2147484903" r:id="rId3"/>
    <p:sldMasterId id="2147484907" r:id="rId4"/>
    <p:sldMasterId id="2147484920" r:id="rId5"/>
    <p:sldMasterId id="2147484930" r:id="rId6"/>
  </p:sldMasterIdLst>
  <p:notesMasterIdLst>
    <p:notesMasterId r:id="rId23"/>
  </p:notesMasterIdLst>
  <p:handoutMasterIdLst>
    <p:handoutMasterId r:id="rId24"/>
  </p:handoutMasterIdLst>
  <p:sldIdLst>
    <p:sldId id="257" r:id="rId7"/>
    <p:sldId id="278" r:id="rId8"/>
    <p:sldId id="276" r:id="rId9"/>
    <p:sldId id="275" r:id="rId10"/>
    <p:sldId id="270" r:id="rId11"/>
    <p:sldId id="266" r:id="rId12"/>
    <p:sldId id="271" r:id="rId13"/>
    <p:sldId id="277" r:id="rId14"/>
    <p:sldId id="274" r:id="rId15"/>
    <p:sldId id="273" r:id="rId16"/>
    <p:sldId id="261" r:id="rId17"/>
    <p:sldId id="259" r:id="rId18"/>
    <p:sldId id="269" r:id="rId19"/>
    <p:sldId id="262" r:id="rId20"/>
    <p:sldId id="265" r:id="rId21"/>
    <p:sldId id="272" r:id="rId22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6666"/>
    <a:srgbClr val="B2B2B2"/>
    <a:srgbClr val="00CC99"/>
    <a:srgbClr val="002147"/>
    <a:srgbClr val="C5D2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65" autoAdjust="0"/>
    <p:restoredTop sz="95119" autoAdjust="0"/>
  </p:normalViewPr>
  <p:slideViewPr>
    <p:cSldViewPr>
      <p:cViewPr varScale="1">
        <p:scale>
          <a:sx n="69" d="100"/>
          <a:sy n="69" d="100"/>
        </p:scale>
        <p:origin x="16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-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0" dirty="0"/>
              <a:t>Energy supplies in the UK in 2018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4C-479C-B4F1-282057DC37F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4C-479C-B4F1-282057DC37F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4C-479C-B4F1-282057DC37F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4C-479C-B4F1-282057DC37F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E4C-479C-B4F1-282057DC37F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'1.1'!$P$4:$P$8</c:f>
              <c:strCache>
                <c:ptCount val="5"/>
                <c:pt idx="0">
                  <c:v>Coal</c:v>
                </c:pt>
                <c:pt idx="1">
                  <c:v>Oil</c:v>
                </c:pt>
                <c:pt idx="2">
                  <c:v>Gas</c:v>
                </c:pt>
                <c:pt idx="3">
                  <c:v>Nuclear</c:v>
                </c:pt>
                <c:pt idx="4">
                  <c:v>Renewables</c:v>
                </c:pt>
              </c:strCache>
            </c:strRef>
          </c:cat>
          <c:val>
            <c:numRef>
              <c:f>'1.1'!$Q$4:$Q$8</c:f>
              <c:numCache>
                <c:formatCode>0%</c:formatCode>
                <c:ptCount val="5"/>
                <c:pt idx="0">
                  <c:v>4.5675708472698771E-2</c:v>
                </c:pt>
                <c:pt idx="1">
                  <c:v>0.40429144678911039</c:v>
                </c:pt>
                <c:pt idx="2">
                  <c:v>0.39881483109839938</c:v>
                </c:pt>
                <c:pt idx="3">
                  <c:v>2.6860353355780815E-2</c:v>
                </c:pt>
                <c:pt idx="4">
                  <c:v>0.12435766028401049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E4C-479C-B4F1-282057DC37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200"/>
              <a:t>Energy Use in the</a:t>
            </a:r>
            <a:r>
              <a:rPr lang="en-GB" sz="3200" baseline="0"/>
              <a:t> UK in 2018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E0-4C2C-8833-D9D24E8F4A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E0-4C2C-8833-D9D24E8F4A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E0-4C2C-8833-D9D24E8F4A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E0-4C2C-8833-D9D24E8F4A33}"/>
              </c:ext>
            </c:extLst>
          </c:dPt>
          <c:dLbls>
            <c:dLbl>
              <c:idx val="1"/>
              <c:layout>
                <c:manualLayout>
                  <c:x val="-9.2813593613298342E-2"/>
                  <c:y val="-0.1449329704106951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8E0-4C2C-8833-D9D24E8F4A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'Hydrogen calculation sheet'!$R$7:$R$10</c:f>
              <c:strCache>
                <c:ptCount val="4"/>
                <c:pt idx="0">
                  <c:v>Households</c:v>
                </c:pt>
                <c:pt idx="1">
                  <c:v>Non-domestic buildings</c:v>
                </c:pt>
                <c:pt idx="2">
                  <c:v>Industry</c:v>
                </c:pt>
                <c:pt idx="3">
                  <c:v>Transport</c:v>
                </c:pt>
              </c:strCache>
            </c:strRef>
          </c:cat>
          <c:val>
            <c:numRef>
              <c:f>'Hydrogen calculation sheet'!$S$7:$S$10</c:f>
              <c:numCache>
                <c:formatCode>0%</c:formatCode>
                <c:ptCount val="4"/>
                <c:pt idx="0">
                  <c:v>0.32265643115153003</c:v>
                </c:pt>
                <c:pt idx="1">
                  <c:v>0.14406821428349237</c:v>
                </c:pt>
                <c:pt idx="2">
                  <c:v>0.14558432489504738</c:v>
                </c:pt>
                <c:pt idx="3">
                  <c:v>0.38769102966993008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E0-4C2C-8833-D9D24E8F4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17EB1C-E84E-479D-BCE1-8C128CAF66B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D866E3-18CA-4426-B828-521D897476E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8E887B-20B9-4171-B3EC-265D4362B26F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6682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735F8D-0420-4D7D-8668-5EB35A49189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0365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D866E3-18CA-4426-B828-521D897476E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4313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735F8D-0420-4D7D-8668-5EB35A49189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5322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6.jpeg"/><Relationship Id="rId4" Type="http://schemas.openxmlformats.org/officeDocument/2006/relationships/image" Target="../media/image1.png"/><Relationship Id="rId9" Type="http://schemas.openxmlformats.org/officeDocument/2006/relationships/image" Target="../media/image7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 userDrawn="1"/>
        </p:nvSpPr>
        <p:spPr bwMode="auto">
          <a:xfrm>
            <a:off x="922338" y="517525"/>
            <a:ext cx="53990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lnSpc>
                <a:spcPts val="1400"/>
              </a:lnSpc>
              <a:defRPr/>
            </a:pPr>
            <a:r>
              <a:rPr lang="en-US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Environmental </a:t>
            </a:r>
            <a:r>
              <a:rPr lang="en-US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Change</a:t>
            </a:r>
            <a:r>
              <a:rPr lang="en-US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Institute</a:t>
            </a:r>
            <a:br>
              <a:rPr lang="en-US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8" descr="ox_brand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541338"/>
            <a:ext cx="1295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logo-eci-squar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49275"/>
            <a:ext cx="13350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slide-1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644900"/>
            <a:ext cx="1728787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NasirHamid02.ti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644900"/>
            <a:ext cx="1512888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107950" y="3573463"/>
            <a:ext cx="9575800" cy="71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GB" altLang="en-US" smtClean="0"/>
          </a:p>
        </p:txBody>
      </p:sp>
      <p:pic>
        <p:nvPicPr>
          <p:cNvPr id="9" name="Picture 15" descr="CS68028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4900"/>
            <a:ext cx="14541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Label2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644900"/>
            <a:ext cx="165417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UnderfloorInsulation1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644900"/>
            <a:ext cx="15843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bb biike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1476375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-107950" y="5805488"/>
            <a:ext cx="9575800" cy="71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GB" alt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988840"/>
            <a:ext cx="5399088" cy="1366837"/>
          </a:xfrm>
        </p:spPr>
        <p:txBody>
          <a:bodyPr/>
          <a:lstStyle>
            <a:lvl1pPr>
              <a:lnSpc>
                <a:spcPts val="35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096000"/>
            <a:ext cx="1905000" cy="4572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7C8CA18-7715-45BA-88EF-55D4E8D1485F}" type="datetime4">
              <a:rPr lang="en-US"/>
              <a:pPr>
                <a:defRPr/>
              </a:pPr>
              <a:t>September 29, 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1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5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7338"/>
            <a:ext cx="1943100" cy="5338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7338"/>
            <a:ext cx="5676900" cy="5338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44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0826" y="260238"/>
            <a:ext cx="8642351" cy="792000"/>
          </a:xfrm>
          <a:prstGeom prst="rect">
            <a:avLst/>
          </a:prstGeom>
        </p:spPr>
        <p:txBody>
          <a:bodyPr tIns="36000" bIns="36000"/>
          <a:lstStyle>
            <a:lvl1pPr algn="l">
              <a:defRPr sz="2400" b="1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393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 userDrawn="1"/>
        </p:nvSpPr>
        <p:spPr bwMode="auto">
          <a:xfrm>
            <a:off x="922338" y="517525"/>
            <a:ext cx="53990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Environmental </a:t>
            </a:r>
            <a:r>
              <a:rPr lang="en-US" i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Change</a:t>
            </a:r>
            <a:r>
              <a:rPr lang="en-US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Institute</a:t>
            </a:r>
            <a:br>
              <a:rPr lang="en-US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US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18" descr="ox_brand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97725" y="541338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logo-eci-squar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549275"/>
            <a:ext cx="13350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NasirHamid02.tif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452319" y="3573462"/>
            <a:ext cx="1691681" cy="225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 bwMode="auto">
          <a:xfrm>
            <a:off x="0" y="3573463"/>
            <a:ext cx="9143999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pic>
        <p:nvPicPr>
          <p:cNvPr id="9" name="Picture 15" descr="CS68028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724525" y="3619182"/>
            <a:ext cx="1726503" cy="221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Label2.jp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735196" y="3619182"/>
            <a:ext cx="2133671" cy="223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7" descr="UnderfloorInsulation1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" y="3630294"/>
            <a:ext cx="1763687" cy="220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 userDrawn="1"/>
        </p:nvSpPr>
        <p:spPr bwMode="auto">
          <a:xfrm>
            <a:off x="1" y="5831206"/>
            <a:ext cx="9144000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988840"/>
            <a:ext cx="5399088" cy="1366837"/>
          </a:xfrm>
        </p:spPr>
        <p:txBody>
          <a:bodyPr/>
          <a:lstStyle>
            <a:lvl1pPr>
              <a:lnSpc>
                <a:spcPts val="35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7010400" y="6096000"/>
            <a:ext cx="1905000" cy="4572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D612D32-B169-489F-8E08-38CB44BDACC3}" type="datetime4">
              <a:rPr lang="en-US" smtClean="0">
                <a:solidFill>
                  <a:srgbClr val="FFFFFF"/>
                </a:solidFill>
              </a:rPr>
              <a:pPr>
                <a:defRPr/>
              </a:pPr>
              <a:t>September 29, 2019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4" name="Picture 2" descr="C:\Users\Nick\Pictures\New Picture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425" y="3618222"/>
            <a:ext cx="1852100" cy="220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896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22213-7166-4B78-AF4D-1243ACE48711}" type="datetime4">
              <a:rPr lang="en-US" smtClean="0"/>
              <a:pPr>
                <a:defRPr/>
              </a:pPr>
              <a:t>September 29, 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868144" y="6096000"/>
            <a:ext cx="1523256" cy="5397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BIEE Conference</a:t>
            </a:r>
          </a:p>
          <a:p>
            <a:pPr>
              <a:defRPr/>
            </a:pPr>
            <a:r>
              <a:rPr lang="en-US" dirty="0" smtClean="0"/>
              <a:t>Jan </a:t>
            </a:r>
            <a:r>
              <a:rPr lang="en-US" dirty="0" err="1" smtClean="0"/>
              <a:t>Rosenow</a:t>
            </a:r>
            <a:r>
              <a:rPr lang="en-US" dirty="0" smtClean="0"/>
              <a:t> &amp; Nick Eyre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AB88088-9E44-DE4A-8228-C40966982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57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C4282-8AC5-422F-A51E-D16A36D409D8}" type="datetime4">
              <a:rPr lang="en-US" smtClean="0"/>
              <a:pPr>
                <a:defRPr/>
              </a:pPr>
              <a:t>September 29, 2019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DE3A118D-1227-5A4C-9D0A-2AA3470CC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868144" y="6096000"/>
            <a:ext cx="1523256" cy="5397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BIEE Conference</a:t>
            </a:r>
          </a:p>
          <a:p>
            <a:pPr>
              <a:defRPr/>
            </a:pPr>
            <a:r>
              <a:rPr lang="en-US" dirty="0" smtClean="0"/>
              <a:t>Jan </a:t>
            </a:r>
            <a:r>
              <a:rPr lang="en-US" dirty="0" err="1" smtClean="0"/>
              <a:t>Rosenow</a:t>
            </a:r>
            <a:r>
              <a:rPr lang="en-US" dirty="0" smtClean="0"/>
              <a:t> &amp; Nick Eyre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925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8A91E-6B47-4B96-B2B8-413E31F9E986}" type="datetime4">
              <a:rPr lang="en-US" smtClean="0"/>
              <a:pPr>
                <a:defRPr/>
              </a:pPr>
              <a:t>September 29, 2019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CAFA2B49-E50D-D04B-BF9F-026E47CFD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868144" y="6096000"/>
            <a:ext cx="1523256" cy="5397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BIEE Conference</a:t>
            </a:r>
          </a:p>
          <a:p>
            <a:pPr>
              <a:defRPr/>
            </a:pPr>
            <a:r>
              <a:rPr lang="en-US" dirty="0" smtClean="0"/>
              <a:t>Jan </a:t>
            </a:r>
            <a:r>
              <a:rPr lang="en-US" dirty="0" err="1" smtClean="0"/>
              <a:t>Rosenow</a:t>
            </a:r>
            <a:r>
              <a:rPr lang="en-US" dirty="0" smtClean="0"/>
              <a:t> &amp; Nick Eyre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63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2EC54-544A-4C1A-883B-E16E3F0BC043}" type="datetime4">
              <a:rPr lang="en-US" smtClean="0"/>
              <a:pPr>
                <a:defRPr/>
              </a:pPr>
              <a:t>September 29, 2019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BIEE Conference Jan Rosenow &amp; Nick Eyre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0637F8C5-CDC5-8643-95CC-5545C0751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09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7CDB4-5A7C-45A5-91E8-A1EC0140D67E}" type="datetime4">
              <a:rPr lang="en-US" smtClean="0"/>
              <a:pPr>
                <a:defRPr/>
              </a:pPr>
              <a:t>September 29, 2019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CE17D998-2F08-5A44-ACF2-715F481D0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868144" y="6096000"/>
            <a:ext cx="1523256" cy="5397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BIEE Conference</a:t>
            </a:r>
          </a:p>
          <a:p>
            <a:pPr>
              <a:defRPr/>
            </a:pPr>
            <a:r>
              <a:rPr lang="en-US" dirty="0" smtClean="0"/>
              <a:t>Jan </a:t>
            </a:r>
            <a:r>
              <a:rPr lang="en-US" dirty="0" err="1" smtClean="0"/>
              <a:t>Rosenow</a:t>
            </a:r>
            <a:r>
              <a:rPr lang="en-US" dirty="0" smtClean="0"/>
              <a:t> &amp; Nick Eyre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72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C05C0-C426-4EF5-9E37-B52A9134A13A}" type="datetime4">
              <a:rPr lang="en-US" smtClean="0"/>
              <a:pPr>
                <a:defRPr/>
              </a:pPr>
              <a:t>September 29, 2019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AF2AF70-91CA-5A4A-A30B-39CC988F0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868144" y="6096000"/>
            <a:ext cx="1523256" cy="5397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BIEE Conference</a:t>
            </a:r>
          </a:p>
          <a:p>
            <a:pPr>
              <a:defRPr/>
            </a:pPr>
            <a:r>
              <a:rPr lang="en-US" dirty="0" smtClean="0"/>
              <a:t>Jan </a:t>
            </a:r>
            <a:r>
              <a:rPr lang="en-US" dirty="0" err="1" smtClean="0"/>
              <a:t>Rosenow</a:t>
            </a:r>
            <a:r>
              <a:rPr lang="en-US" dirty="0" smtClean="0"/>
              <a:t> &amp; Nick Eyre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30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814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188D6-F573-481E-A284-7C8ABBC044D4}" type="datetime4">
              <a:rPr lang="en-US" smtClean="0"/>
              <a:pPr>
                <a:defRPr/>
              </a:pPr>
              <a:t>September 29, 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BIEE Conference Jan Rosenow &amp; Nick Eyre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4B71C477-9E77-504D-BDD8-F52BAAB8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79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2A486-7591-4C9C-B37E-6FE1E9A9E2AF}" type="datetime4">
              <a:rPr lang="en-US" smtClean="0"/>
              <a:pPr>
                <a:defRPr/>
              </a:pPr>
              <a:t>September 29, 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BIEE Conference Jan Rosenow &amp; Nick Eyre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8B6EE36B-BB03-4448-909E-5D6728508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37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4B102-3798-4187-B86F-090E24D3714E}" type="datetime4">
              <a:rPr lang="en-US" smtClean="0"/>
              <a:pPr>
                <a:defRPr/>
              </a:pPr>
              <a:t>September 29, 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BIEE Conference Jan Rosenow &amp; Nick Eyre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DDFC4E78-5174-5342-917E-C73DB8483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51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7338"/>
            <a:ext cx="1943100" cy="5338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7338"/>
            <a:ext cx="5676900" cy="5338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7D81A-7CFF-4FB1-BDCB-2B263EB61BD1}" type="datetime4">
              <a:rPr lang="en-US" smtClean="0"/>
              <a:pPr>
                <a:defRPr/>
              </a:pPr>
              <a:t>September 29, 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BIEE Conference Jan Rosenow &amp; Nick Eyre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04E99FD-EC20-AA4F-88D1-9C696FBFC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5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8D13B4-7CD9-4692-BE91-8F00884CD555}" type="datetimeFigureOut">
              <a:rPr lang="en-GB" smtClean="0"/>
              <a:pPr/>
              <a:t>29/09/2019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79228-91B1-497C-A65D-0927F2B03AE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22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133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33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91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13385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fld id="{46B5000B-066E-4146-9D4F-43221F944880}" type="slidenum">
              <a:rPr lang="de-DE">
                <a:solidFill>
                  <a:srgbClr val="333399">
                    <a:lumMod val="25000"/>
                  </a:srgbClr>
                </a:solidFill>
              </a:rPr>
              <a:pPr/>
              <a:t>‹#›</a:t>
            </a:fld>
            <a:endParaRPr lang="de-DE">
              <a:solidFill>
                <a:srgbClr val="333399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41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9" r="-1"/>
          <a:stretch/>
        </p:blipFill>
        <p:spPr>
          <a:xfrm flipV="1">
            <a:off x="0" y="4924008"/>
            <a:ext cx="3922912" cy="1097280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67513" y="5099042"/>
            <a:ext cx="3456416" cy="346182"/>
          </a:xfrm>
          <a:prstGeom prst="rect">
            <a:avLst/>
          </a:prstGeom>
        </p:spPr>
        <p:txBody>
          <a:bodyPr lIns="18000" tIns="18000" rIns="18000" bIns="18000"/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Calibri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467913" y="5445224"/>
            <a:ext cx="3456015" cy="360040"/>
          </a:xfrm>
          <a:prstGeom prst="rect">
            <a:avLst/>
          </a:prstGeom>
        </p:spPr>
        <p:txBody>
          <a:bodyPr lIns="18000" tIns="18000" rIns="18000" bIns="18000"/>
          <a:lstStyle>
            <a:lvl1pPr marL="0" indent="0" algn="l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Box 12"/>
          <p:cNvSpPr txBox="1">
            <a:spLocks noChangeArrowheads="1"/>
          </p:cNvSpPr>
          <p:nvPr userDrawn="1"/>
        </p:nvSpPr>
        <p:spPr bwMode="auto">
          <a:xfrm rot="16200000">
            <a:off x="8646640" y="5413758"/>
            <a:ext cx="792086" cy="13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" rIns="18000" bIns="180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600" dirty="0">
                <a:solidFill>
                  <a:srgbClr val="FFFFFF"/>
                </a:solidFill>
                <a:latin typeface="Calibri"/>
                <a:ea typeface="MS PGothic" pitchFamily="34" charset="-128"/>
                <a:cs typeface="Calibri"/>
              </a:rPr>
              <a:t>© </a:t>
            </a:r>
            <a:r>
              <a:rPr lang="en-GB" altLang="en-US" sz="600" dirty="0" smtClean="0">
                <a:solidFill>
                  <a:srgbClr val="FFFFFF"/>
                </a:solidFill>
                <a:latin typeface="Calibri"/>
                <a:ea typeface="MS PGothic" pitchFamily="34" charset="-128"/>
                <a:cs typeface="Calibri"/>
              </a:rPr>
              <a:t>Ocean/Corbis</a:t>
            </a:r>
            <a:r>
              <a:rPr lang="en-GB" altLang="en-US" sz="600" dirty="0" smtClean="0">
                <a:solidFill>
                  <a:srgbClr val="000000"/>
                </a:solidFill>
                <a:latin typeface="Calibri"/>
                <a:ea typeface="MS PGothic" pitchFamily="34" charset="-128"/>
                <a:cs typeface="Calibri"/>
              </a:rPr>
              <a:t> </a:t>
            </a:r>
            <a:endParaRPr lang="en-GB" altLang="en-US" sz="600" dirty="0">
              <a:solidFill>
                <a:srgbClr val="000000"/>
              </a:solidFill>
              <a:latin typeface="Calibri"/>
              <a:ea typeface="MS PGothic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97187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270000" indent="-270000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rgbClr val="5492CD"/>
              </a:buClr>
              <a:buSzPct val="125000"/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Calibri"/>
              </a:defRPr>
            </a:lvl1pPr>
            <a:lvl2pPr marL="540000" indent="-270000">
              <a:spcBef>
                <a:spcPts val="0"/>
              </a:spcBef>
              <a:spcAft>
                <a:spcPts val="900"/>
              </a:spcAft>
              <a:buClr>
                <a:srgbClr val="5492CD"/>
              </a:buClr>
              <a:buSzPct val="100000"/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/>
              </a:defRPr>
            </a:lvl2pPr>
            <a:lvl3pPr>
              <a:defRPr sz="2000">
                <a:solidFill>
                  <a:schemeClr val="tx1"/>
                </a:solidFill>
                <a:latin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110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566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385175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l">
              <a:spcBef>
                <a:spcPts val="0"/>
              </a:spcBef>
              <a:buFontTx/>
              <a:buNone/>
              <a:defRPr sz="21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8015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-7937" y="1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cs typeface="MS PGothic" pitchFamily="34" charset="-128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57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149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385175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l">
              <a:spcBef>
                <a:spcPts val="0"/>
              </a:spcBef>
              <a:buFontTx/>
              <a:buNone/>
              <a:defRPr sz="21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09575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82578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270000" indent="-270000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rgbClr val="5492CD"/>
              </a:buClr>
              <a:buSzPct val="125000"/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Calibri"/>
              </a:defRPr>
            </a:lvl1pPr>
            <a:lvl2pPr marL="540000" indent="-270000">
              <a:spcBef>
                <a:spcPts val="0"/>
              </a:spcBef>
              <a:spcAft>
                <a:spcPts val="900"/>
              </a:spcAft>
              <a:buClr>
                <a:srgbClr val="5492CD"/>
              </a:buClr>
              <a:buSzPct val="100000"/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/>
              </a:defRPr>
            </a:lvl2pPr>
            <a:lvl3pPr>
              <a:defRPr sz="2000">
                <a:solidFill>
                  <a:schemeClr val="tx1"/>
                </a:solidFill>
                <a:latin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4217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1341439"/>
            <a:ext cx="9142413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36813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68313" y="1772816"/>
            <a:ext cx="8424864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8313" y="1340769"/>
            <a:ext cx="8424864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Calibri"/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022096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42-25508204_cover-image_large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t="2428" r="3990" b="412"/>
          <a:stretch/>
        </p:blipFill>
        <p:spPr>
          <a:xfrm>
            <a:off x="0" y="0"/>
            <a:ext cx="9142413" cy="6858000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1146" y="0"/>
            <a:ext cx="9155145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1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284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42-25508204_cover-image_large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t="2428" r="3990" b="412"/>
          <a:stretch/>
        </p:blipFill>
        <p:spPr>
          <a:xfrm>
            <a:off x="0" y="0"/>
            <a:ext cx="9142413" cy="6858000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1146" y="0"/>
            <a:ext cx="9155145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1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48557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24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PCC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76" y="5810927"/>
            <a:ext cx="4553712" cy="707136"/>
          </a:xfrm>
          <a:prstGeom prst="rect">
            <a:avLst/>
          </a:prstGeom>
        </p:spPr>
      </p:pic>
      <p:pic>
        <p:nvPicPr>
          <p:cNvPr id="12" name="Picture 4" descr="slide_syr_image.psd"/>
          <p:cNvPicPr>
            <a:picLocks noChangeAspect="1"/>
          </p:cNvPicPr>
          <p:nvPr userDrawn="1"/>
        </p:nvPicPr>
        <p:blipFill rotWithShape="1"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 t="37119" r="30654" b="29299"/>
          <a:stretch/>
        </p:blipFill>
        <p:spPr bwMode="auto">
          <a:xfrm>
            <a:off x="15299" y="0"/>
            <a:ext cx="9144002" cy="54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 Single Corner Rectangle 7"/>
          <p:cNvSpPr/>
          <p:nvPr userDrawn="1"/>
        </p:nvSpPr>
        <p:spPr>
          <a:xfrm>
            <a:off x="309243" y="6264062"/>
            <a:ext cx="1960419" cy="260690"/>
          </a:xfrm>
          <a:prstGeom prst="round1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77CE"/>
                </a:solidFill>
                <a:latin typeface="+mn-lt"/>
                <a:ea typeface="Arial Narrow"/>
                <a:cs typeface="Arial"/>
                <a:sym typeface="Arial Narrow"/>
              </a:rPr>
              <a:t>IPCC AR5 Synthesis Report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281583"/>
            <a:ext cx="8384183" cy="785091"/>
          </a:xfrm>
          <a:prstGeom prst="rect">
            <a:avLst/>
          </a:prstGeom>
          <a:solidFill>
            <a:srgbClr val="4C8C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457199" y="427079"/>
            <a:ext cx="8229600" cy="51045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268831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621FA-82FA-42C7-A1D9-694077A3E4E8}" type="datetime4">
              <a:rPr lang="en-US" altLang="en-US"/>
              <a:pPr>
                <a:defRPr/>
              </a:pPr>
              <a:t>September 29, 2019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5EA0385E-3D23-4025-90A8-BB64DFB7C8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489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-7937" y="1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cs typeface="MS PGothic" pitchFamily="34" charset="-128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190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fld id="{46B5000B-066E-4146-9D4F-43221F944880}" type="slidenum">
              <a:rPr lang="de-DE">
                <a:solidFill>
                  <a:srgbClr val="C8DEF4">
                    <a:lumMod val="25000"/>
                  </a:srgbClr>
                </a:solidFill>
              </a:rPr>
              <a:pPr/>
              <a:t>‹#›</a:t>
            </a:fld>
            <a:endParaRPr lang="de-DE">
              <a:solidFill>
                <a:srgbClr val="C8DEF4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06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385175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l">
              <a:spcBef>
                <a:spcPts val="0"/>
              </a:spcBef>
              <a:buFontTx/>
              <a:buNone/>
              <a:defRPr sz="21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243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206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270000" indent="-270000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rgbClr val="5492CD"/>
              </a:buClr>
              <a:buSzPct val="125000"/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Calibri"/>
              </a:defRPr>
            </a:lvl1pPr>
            <a:lvl2pPr marL="540000" indent="-270000">
              <a:spcBef>
                <a:spcPts val="0"/>
              </a:spcBef>
              <a:spcAft>
                <a:spcPts val="900"/>
              </a:spcAft>
              <a:buClr>
                <a:srgbClr val="5492CD"/>
              </a:buClr>
              <a:buSzPct val="100000"/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/>
              </a:defRPr>
            </a:lvl2pPr>
            <a:lvl3pPr>
              <a:defRPr sz="2000">
                <a:solidFill>
                  <a:schemeClr val="tx1"/>
                </a:solidFill>
                <a:latin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0515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1341439"/>
            <a:ext cx="9142413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860272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68313" y="1772816"/>
            <a:ext cx="8424864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8313" y="1340769"/>
            <a:ext cx="8424864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Calibri"/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57590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42-25508204_cover-image_large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t="2428" r="3990" b="412"/>
          <a:stretch/>
        </p:blipFill>
        <p:spPr>
          <a:xfrm>
            <a:off x="0" y="0"/>
            <a:ext cx="9142413" cy="6858000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1146" y="0"/>
            <a:ext cx="9155145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1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60076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4117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42-25508204_cover-image_large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t="2428" r="3990" b="412"/>
          <a:stretch/>
        </p:blipFill>
        <p:spPr>
          <a:xfrm>
            <a:off x="0" y="0"/>
            <a:ext cx="9142413" cy="6858000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1146" y="0"/>
            <a:ext cx="9155145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1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5156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IMG_9120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3644900"/>
            <a:ext cx="153987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922338" y="517525"/>
            <a:ext cx="53990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lnSpc>
                <a:spcPts val="1400"/>
              </a:lnSpc>
              <a:defRPr/>
            </a:pPr>
            <a:r>
              <a:rPr lang="en-US" altLang="en-US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Environmental </a:t>
            </a:r>
            <a:r>
              <a:rPr lang="en-US" altLang="en-US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Change</a:t>
            </a:r>
            <a:r>
              <a:rPr lang="en-US" altLang="en-US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Institute</a:t>
            </a:r>
            <a:br>
              <a:rPr lang="en-US" altLang="en-US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1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8" descr="ox_brand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541338"/>
            <a:ext cx="1295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logo-eci-squar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49275"/>
            <a:ext cx="13350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slide-10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3644900"/>
            <a:ext cx="1800225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slide-1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644900"/>
            <a:ext cx="17272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slide-7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644900"/>
            <a:ext cx="15843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-107950" y="3573463"/>
            <a:ext cx="9575800" cy="71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endParaRPr lang="en-GB" altLang="en-US" smtClean="0"/>
          </a:p>
        </p:txBody>
      </p:sp>
      <p:pic>
        <p:nvPicPr>
          <p:cNvPr id="11" name="Picture 17" descr="CS68028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3644900"/>
            <a:ext cx="14541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Littertrap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644900"/>
            <a:ext cx="16573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-107950" y="5805488"/>
            <a:ext cx="9575800" cy="71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endParaRPr lang="en-GB" alt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988840"/>
            <a:ext cx="5399088" cy="1366837"/>
          </a:xfrm>
        </p:spPr>
        <p:txBody>
          <a:bodyPr/>
          <a:lstStyle>
            <a:lvl1pPr>
              <a:lnSpc>
                <a:spcPts val="35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096000"/>
            <a:ext cx="1905000" cy="4572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930D3BA-1EC6-4A52-95EC-936044D77964}" type="datetime4">
              <a:rPr lang="en-US" altLang="en-US"/>
              <a:pPr>
                <a:defRPr/>
              </a:pPr>
              <a:t>September 29, 2019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7820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5B99B-E8AF-4E35-8E88-4023F76CB868}" type="datetime4">
              <a:rPr lang="en-US" altLang="en-US"/>
              <a:pPr>
                <a:defRPr/>
              </a:pPr>
              <a:t>September 29, 2019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02026A2E-991B-4909-8E3B-0E1F6733C2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6090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B5748-F263-4A25-9DE9-351BEB21E567}" type="datetime4">
              <a:rPr lang="en-US" altLang="en-US"/>
              <a:pPr>
                <a:defRPr/>
              </a:pPr>
              <a:t>September 29, 2019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D3D6D0D3-F80C-4F09-B70E-1ED622EACB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368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13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621FA-82FA-42C7-A1D9-694077A3E4E8}" type="datetime4">
              <a:rPr lang="en-US" altLang="en-US"/>
              <a:pPr>
                <a:defRPr/>
              </a:pPr>
              <a:t>September 29, 2019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5EA0385E-3D23-4025-90A8-BB64DFB7C8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998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D3F0E-17BE-4A7B-8D3B-BFE87DDF6572}" type="datetime4">
              <a:rPr lang="en-US" altLang="en-US"/>
              <a:pPr>
                <a:defRPr/>
              </a:pPr>
              <a:t>September 29, 2019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FD6F51BF-108C-40DB-87E4-302F00C268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6452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685F8-9265-41C3-B310-E4AFB6B00CD9}" type="datetime4">
              <a:rPr lang="en-US" altLang="en-US"/>
              <a:pPr>
                <a:defRPr/>
              </a:pPr>
              <a:t>September 29, 2019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F1B7EA46-7DE4-4C5B-A525-A9DD9E0995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3970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3538E-8050-4FA6-9024-E637B0E7C70D}" type="datetime4">
              <a:rPr lang="en-US" altLang="en-US"/>
              <a:pPr>
                <a:defRPr/>
              </a:pPr>
              <a:t>September 29, 2019</a:t>
            </a:fld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9BD4D400-3BDB-4D1D-B0C3-9388717A5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4954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0A084-8DBA-42C1-8666-9270339FBD1C}" type="datetime4">
              <a:rPr lang="en-US" altLang="en-US"/>
              <a:pPr>
                <a:defRPr/>
              </a:pPr>
              <a:t>September 29, 2019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6045CBC6-CB0D-4256-AE6A-A5383BA53D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4984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744F1-4056-4F3C-A852-919E8FC2509D}" type="datetime4">
              <a:rPr lang="en-US" altLang="en-US"/>
              <a:pPr>
                <a:defRPr/>
              </a:pPr>
              <a:t>September 29, 2019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C92F6AA4-97F4-4738-93BD-D86441EB89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75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6622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805F0-34BC-4F0C-AC17-4DA5E81093DF}" type="datetime4">
              <a:rPr lang="en-US" altLang="en-US"/>
              <a:pPr>
                <a:defRPr/>
              </a:pPr>
              <a:t>September 29, 2019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631EFBA3-9607-45DB-BA37-F7111882D7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0121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7338"/>
            <a:ext cx="1943100" cy="5338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7338"/>
            <a:ext cx="5676900" cy="5338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6235B-C100-496C-903F-D0BDB75D000C}" type="datetime4">
              <a:rPr lang="en-US" altLang="en-US"/>
              <a:pPr>
                <a:defRPr/>
              </a:pPr>
              <a:t>September 29, 2019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577CCDFE-A568-4E31-B094-CE8957739B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1511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0826" y="260238"/>
            <a:ext cx="8642351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610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45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369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46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 userDrawn="1"/>
        </p:nvSpPr>
        <p:spPr bwMode="auto">
          <a:xfrm>
            <a:off x="-3175" y="5824538"/>
            <a:ext cx="9148763" cy="1036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endParaRPr lang="en-GB" altLang="en-US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7338"/>
            <a:ext cx="77724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113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0" y="6102350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C13304E7-F84C-4332-B21B-31D01F541637}" type="datetime4">
              <a:rPr lang="en-US"/>
              <a:pPr>
                <a:defRPr/>
              </a:pPr>
              <a:t>September 29, 2019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0" y="6096000"/>
            <a:ext cx="12954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00" y="6261100"/>
            <a:ext cx="13668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r>
              <a:rPr lang="en-US" altLang="en-US"/>
              <a:t>Page </a:t>
            </a:r>
            <a:fld id="{0CED24CD-9D76-4745-8E00-52A5426EC87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2" name="Picture 18" descr="ox_brand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949950"/>
            <a:ext cx="792163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logo-eci-squar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49950"/>
            <a:ext cx="8175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943" r:id="rId12"/>
  </p:sldLayoutIdLst>
  <p:hf hdr="0"/>
  <p:txStyles>
    <p:titleStyle>
      <a:lvl1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5pPr>
      <a:lvl6pPr marL="4572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6pPr>
      <a:lvl7pPr marL="9144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7pPr>
      <a:lvl8pPr marL="13716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8pPr>
      <a:lvl9pPr marL="18288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9pPr>
    </p:titleStyle>
    <p:bodyStyle>
      <a:lvl1pPr marL="282575" indent="-2825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2147"/>
        </a:buClr>
        <a:buSzPct val="80000"/>
        <a:buFont typeface="Wingdings" panose="05000000000000000000" pitchFamily="2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63588" indent="-188913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+mn-ea"/>
        </a:defRPr>
      </a:lvl2pPr>
      <a:lvl3pPr marL="1141413" indent="-187325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+mn-ea"/>
        </a:defRPr>
      </a:lvl3pPr>
      <a:lvl4pPr marL="1519238" indent="-1873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898650" indent="-1889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3558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8130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2702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7274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-3175" y="5824538"/>
            <a:ext cx="9148763" cy="1036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7338"/>
            <a:ext cx="77724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113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0" y="6102350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hangingPunct="0">
              <a:defRPr/>
            </a:pPr>
            <a:fld id="{7D6626DA-F8C2-4782-B562-F00AF164CB51}" type="datetime4">
              <a:rPr lang="en-US" smtClean="0"/>
              <a:pPr eaLnBrk="0" hangingPunct="0">
                <a:defRPr/>
              </a:pPr>
              <a:t>September 29, 2019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0" y="6096000"/>
            <a:ext cx="12954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hangingPunct="0">
              <a:defRPr/>
            </a:pPr>
            <a:r>
              <a:rPr lang="en-GB" smtClean="0"/>
              <a:t>BIEE Conference Jan Rosenow &amp; Nick Eyre 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00" y="6261100"/>
            <a:ext cx="13668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 eaLnBrk="0" hangingPunct="0">
              <a:defRPr/>
            </a:pPr>
            <a:r>
              <a:rPr lang="en-US"/>
              <a:t>Page </a:t>
            </a:r>
            <a:fld id="{DFAE76E1-52D4-924F-B26B-52DABE0F844D}" type="slidenum">
              <a:rPr lang="en-US"/>
              <a:pPr eaLnBrk="0" hangingPunct="0">
                <a:defRPr/>
              </a:pPr>
              <a:t>‹#›</a:t>
            </a:fld>
            <a:endParaRPr lang="en-US"/>
          </a:p>
        </p:txBody>
      </p:sp>
      <p:pic>
        <p:nvPicPr>
          <p:cNvPr id="3" name="Picture 18" descr="ox_brand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1187450" y="5949950"/>
            <a:ext cx="792163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1" descr="logo-eci-square.png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250825" y="5949950"/>
            <a:ext cx="8175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27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8" r:id="rId1"/>
    <p:sldLayoutId id="2147484889" r:id="rId2"/>
    <p:sldLayoutId id="2147484890" r:id="rId3"/>
    <p:sldLayoutId id="2147484891" r:id="rId4"/>
    <p:sldLayoutId id="2147484892" r:id="rId5"/>
    <p:sldLayoutId id="2147484893" r:id="rId6"/>
    <p:sldLayoutId id="2147484894" r:id="rId7"/>
    <p:sldLayoutId id="2147484895" r:id="rId8"/>
    <p:sldLayoutId id="2147484896" r:id="rId9"/>
    <p:sldLayoutId id="2147484897" r:id="rId10"/>
    <p:sldLayoutId id="2147484898" r:id="rId11"/>
    <p:sldLayoutId id="2147484899" r:id="rId12"/>
    <p:sldLayoutId id="2147484900" r:id="rId13"/>
    <p:sldLayoutId id="2147484901" r:id="rId14"/>
    <p:sldLayoutId id="2147484902" r:id="rId15"/>
  </p:sldLayoutIdLst>
  <p:hf sldNum="0" hdr="0" ftr="0" dt="0"/>
  <p:txStyles>
    <p:titleStyle>
      <a:lvl1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  <a:cs typeface="ＭＳ Ｐゴシック" charset="-128"/>
        </a:defRPr>
      </a:lvl2pPr>
      <a:lvl3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  <a:cs typeface="ＭＳ Ｐゴシック" charset="-128"/>
        </a:defRPr>
      </a:lvl3pPr>
      <a:lvl4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  <a:cs typeface="ＭＳ Ｐゴシック" charset="-128"/>
        </a:defRPr>
      </a:lvl4pPr>
      <a:lvl5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  <a:cs typeface="ＭＳ Ｐゴシック" charset="-128"/>
        </a:defRPr>
      </a:lvl5pPr>
      <a:lvl6pPr marL="4572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6pPr>
      <a:lvl7pPr marL="9144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7pPr>
      <a:lvl8pPr marL="13716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8pPr>
      <a:lvl9pPr marL="18288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9pPr>
    </p:titleStyle>
    <p:bodyStyle>
      <a:lvl1pPr marL="282575" indent="-2825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2147"/>
        </a:buClr>
        <a:buSzPct val="80000"/>
        <a:buFont typeface="Wingdings" charset="2"/>
        <a:buChar char="§"/>
        <a:defRPr sz="21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63588" indent="-188913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+mn-ea"/>
        </a:defRPr>
      </a:lvl2pPr>
      <a:lvl3pPr marL="1141413" indent="-187325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+mn-ea"/>
        </a:defRPr>
      </a:lvl3pPr>
      <a:lvl4pPr marL="1519238" indent="-1873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898650" indent="-1889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3558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8130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2702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7274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42-25508204_cover-image_large.jp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 b="341"/>
          <a:stretch/>
        </p:blipFill>
        <p:spPr>
          <a:xfrm>
            <a:off x="0" y="0"/>
            <a:ext cx="9155136" cy="6021288"/>
          </a:xfrm>
          <a:prstGeom prst="rect">
            <a:avLst/>
          </a:prstGeom>
        </p:spPr>
      </p:pic>
      <p:sp>
        <p:nvSpPr>
          <p:cNvPr id="3" name="Rechteck 2"/>
          <p:cNvSpPr/>
          <p:nvPr userDrawn="1"/>
        </p:nvSpPr>
        <p:spPr>
          <a:xfrm>
            <a:off x="0" y="0"/>
            <a:ext cx="9144000" cy="28696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</a:endParaRPr>
          </a:p>
        </p:txBody>
      </p:sp>
      <p:pic>
        <p:nvPicPr>
          <p:cNvPr id="103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4" y="6208714"/>
            <a:ext cx="7207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395536" y="6237313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III contribution to the IPCC Fifth Assessment Report</a:t>
            </a:r>
            <a:endParaRPr lang="en-GB" sz="11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Bild 10" descr="IPCC_blu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116633"/>
            <a:ext cx="3384377" cy="795033"/>
          </a:xfrm>
          <a:prstGeom prst="rect">
            <a:avLst/>
          </a:prstGeom>
        </p:spPr>
      </p:pic>
      <p:grpSp>
        <p:nvGrpSpPr>
          <p:cNvPr id="4" name="Gruppierung 3"/>
          <p:cNvGrpSpPr/>
          <p:nvPr userDrawn="1"/>
        </p:nvGrpSpPr>
        <p:grpSpPr>
          <a:xfrm>
            <a:off x="438832" y="1073090"/>
            <a:ext cx="4781240" cy="1124080"/>
            <a:chOff x="455575" y="1378165"/>
            <a:chExt cx="4756406" cy="1124080"/>
          </a:xfrm>
          <a:effectLst>
            <a:glow rad="863600">
              <a:schemeClr val="bg1">
                <a:alpha val="55000"/>
              </a:schemeClr>
            </a:glow>
          </a:effectLst>
        </p:grpSpPr>
        <p:sp>
          <p:nvSpPr>
            <p:cNvPr id="18" name="TextBox 17"/>
            <p:cNvSpPr txBox="1"/>
            <p:nvPr/>
          </p:nvSpPr>
          <p:spPr>
            <a:xfrm>
              <a:off x="455575" y="1378165"/>
              <a:ext cx="4756406" cy="651905"/>
            </a:xfrm>
            <a:prstGeom prst="rect">
              <a:avLst/>
            </a:prstGeom>
            <a:noFill/>
            <a:effectLst/>
          </p:spPr>
          <p:txBody>
            <a:bodyPr wrap="none" lIns="18000" tIns="18000" rIns="18000" bIns="18000" anchor="ctr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CH" sz="3900" b="1" i="0" spc="-100" dirty="0" smtClean="0">
                  <a:solidFill>
                    <a:schemeClr val="tx2"/>
                  </a:solidFill>
                  <a:effectLst/>
                  <a:latin typeface="Calibri"/>
                  <a:cs typeface="Calibri"/>
                </a:rPr>
                <a:t>CLIMATE CHANGE 2014</a:t>
              </a:r>
              <a:endParaRPr lang="en-GB" sz="3900" b="1" i="0" spc="-100" dirty="0">
                <a:solidFill>
                  <a:schemeClr val="tx2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544" y="2004229"/>
              <a:ext cx="4543007" cy="498016"/>
            </a:xfrm>
            <a:prstGeom prst="rect">
              <a:avLst/>
            </a:prstGeom>
            <a:noFill/>
            <a:effectLst/>
          </p:spPr>
          <p:txBody>
            <a:bodyPr wrap="none" lIns="18000" tIns="18000" rIns="18000" bIns="1800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CH" sz="2900" b="1" i="1" spc="-70" dirty="0" smtClean="0">
                  <a:solidFill>
                    <a:schemeClr val="tx2"/>
                  </a:solidFill>
                  <a:latin typeface="Calibri"/>
                  <a:cs typeface="Calibri"/>
                </a:rPr>
                <a:t>Mitigation of</a:t>
              </a:r>
              <a:r>
                <a:rPr lang="de-CH" sz="2900" b="1" i="1" spc="-70" baseline="0" dirty="0" smtClean="0">
                  <a:solidFill>
                    <a:schemeClr val="tx2"/>
                  </a:solidFill>
                  <a:latin typeface="Calibri"/>
                  <a:cs typeface="Calibri"/>
                </a:rPr>
                <a:t> Climate Change</a:t>
              </a:r>
              <a:endParaRPr lang="en-GB" sz="2900" b="1" i="1" spc="-70" dirty="0">
                <a:solidFill>
                  <a:schemeClr val="tx2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8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  <p:sldLayoutId id="2147484905" r:id="rId2"/>
    <p:sldLayoutId id="2147484906" r:id="rId3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 rot="10800000">
            <a:off x="-2" y="2636911"/>
            <a:ext cx="9142413" cy="3456383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3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latin typeface="Calibri"/>
            </a:endParaRPr>
          </a:p>
        </p:txBody>
      </p:sp>
      <p:pic>
        <p:nvPicPr>
          <p:cNvPr id="3075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18005"/>
            <a:ext cx="2943499" cy="45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647056" y="6093297"/>
            <a:ext cx="2160240" cy="764703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r>
              <a:rPr lang="de-DE" sz="1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III contribution to the IPCC Fifth Assessment Report</a:t>
            </a:r>
            <a:endParaRPr lang="en-GB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 vert="horz" lIns="91440" tIns="0" rIns="36000" bIns="360000" rtlCol="0" anchor="ctr"/>
          <a:lstStyle>
            <a:lvl1pPr algn="r">
              <a:defRPr sz="11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4" name="Gerade Verbindung 3"/>
          <p:cNvCxnSpPr/>
          <p:nvPr userDrawn="1"/>
        </p:nvCxnSpPr>
        <p:spPr>
          <a:xfrm>
            <a:off x="503040" y="6372000"/>
            <a:ext cx="0" cy="48600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04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8" r:id="rId1"/>
    <p:sldLayoutId id="2147484909" r:id="rId2"/>
    <p:sldLayoutId id="2147484910" r:id="rId3"/>
    <p:sldLayoutId id="2147484911" r:id="rId4"/>
    <p:sldLayoutId id="2147484912" r:id="rId5"/>
    <p:sldLayoutId id="2147484913" r:id="rId6"/>
    <p:sldLayoutId id="2147484914" r:id="rId7"/>
    <p:sldLayoutId id="2147484915" r:id="rId8"/>
    <p:sldLayoutId id="2147484916" r:id="rId9"/>
    <p:sldLayoutId id="2147484918" r:id="rId10"/>
    <p:sldLayoutId id="2147484919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 rot="10800000">
            <a:off x="-2" y="2636911"/>
            <a:ext cx="9142413" cy="3456383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3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075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18005"/>
            <a:ext cx="2943499" cy="45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647056" y="6093297"/>
            <a:ext cx="2160240" cy="764703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r>
              <a:rPr lang="de-DE" sz="1000" dirty="0" smtClean="0">
                <a:solidFill>
                  <a:srgbClr val="478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III contribution to the IPCC Fifth Assessment Report</a:t>
            </a:r>
            <a:endParaRPr lang="en-GB" sz="1000" dirty="0">
              <a:solidFill>
                <a:srgbClr val="4780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 vert="horz" lIns="91440" tIns="0" rIns="36000" bIns="360000" rtlCol="0" anchor="ctr"/>
          <a:lstStyle>
            <a:lvl1pPr algn="r">
              <a:defRPr sz="11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cxnSp>
        <p:nvCxnSpPr>
          <p:cNvPr id="4" name="Gerade Verbindung 3"/>
          <p:cNvCxnSpPr/>
          <p:nvPr userDrawn="1"/>
        </p:nvCxnSpPr>
        <p:spPr>
          <a:xfrm>
            <a:off x="503040" y="6372000"/>
            <a:ext cx="0" cy="48600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50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924" r:id="rId4"/>
    <p:sldLayoutId id="2147484925" r:id="rId5"/>
    <p:sldLayoutId id="2147484926" r:id="rId6"/>
    <p:sldLayoutId id="2147484927" r:id="rId7"/>
    <p:sldLayoutId id="2147484928" r:id="rId8"/>
    <p:sldLayoutId id="2147484929" r:id="rId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 userDrawn="1"/>
        </p:nvSpPr>
        <p:spPr bwMode="auto">
          <a:xfrm>
            <a:off x="-3175" y="5824538"/>
            <a:ext cx="9148763" cy="1036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defRPr/>
            </a:pPr>
            <a:endParaRPr lang="en-GB" altLang="en-US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7338"/>
            <a:ext cx="77724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113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0" y="6102350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>
              <a:defRPr/>
            </a:pPr>
            <a:fld id="{F5B2032B-2581-420F-B5A7-E0C7A9B24D98}" type="datetime4">
              <a:rPr lang="en-US" altLang="en-US"/>
              <a:pPr>
                <a:defRPr/>
              </a:pPr>
              <a:t>September 29, 2019</a:t>
            </a:fld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0" y="6096000"/>
            <a:ext cx="12954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>
              <a:defRPr/>
            </a:pPr>
            <a:r>
              <a:rPr lang="en-US"/>
              <a:t>Presentation title, edit in header and footer           (view menu)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00" y="6261100"/>
            <a:ext cx="13668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900">
                <a:solidFill>
                  <a:srgbClr val="002147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Page </a:t>
            </a:r>
            <a:fld id="{4FAC0C93-F23A-4769-BF51-3631A85944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2" name="Picture 18" descr="ox_brand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949950"/>
            <a:ext cx="792163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logo-eci-squar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49950"/>
            <a:ext cx="8175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40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1" r:id="rId1"/>
    <p:sldLayoutId id="2147484932" r:id="rId2"/>
    <p:sldLayoutId id="2147484933" r:id="rId3"/>
    <p:sldLayoutId id="2147484934" r:id="rId4"/>
    <p:sldLayoutId id="2147484935" r:id="rId5"/>
    <p:sldLayoutId id="2147484936" r:id="rId6"/>
    <p:sldLayoutId id="2147484937" r:id="rId7"/>
    <p:sldLayoutId id="2147484938" r:id="rId8"/>
    <p:sldLayoutId id="2147484939" r:id="rId9"/>
    <p:sldLayoutId id="2147484940" r:id="rId10"/>
    <p:sldLayoutId id="2147484941" r:id="rId11"/>
    <p:sldLayoutId id="2147484942" r:id="rId12"/>
  </p:sldLayoutIdLst>
  <p:hf hdr="0"/>
  <p:txStyles>
    <p:titleStyle>
      <a:lvl1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5pPr>
      <a:lvl6pPr marL="4572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6pPr>
      <a:lvl7pPr marL="9144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7pPr>
      <a:lvl8pPr marL="13716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8pPr>
      <a:lvl9pPr marL="1828800" algn="l" rtl="0" fontAlgn="base">
        <a:lnSpc>
          <a:spcPts val="3700"/>
        </a:lnSpc>
        <a:spcBef>
          <a:spcPct val="0"/>
        </a:spcBef>
        <a:spcAft>
          <a:spcPct val="0"/>
        </a:spcAft>
        <a:defRPr sz="3200">
          <a:solidFill>
            <a:srgbClr val="002147"/>
          </a:solidFill>
          <a:latin typeface="Arial" charset="0"/>
          <a:ea typeface="ＭＳ Ｐゴシック" pitchFamily="1" charset="-128"/>
        </a:defRPr>
      </a:lvl9pPr>
    </p:titleStyle>
    <p:bodyStyle>
      <a:lvl1pPr marL="282575" indent="-2825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63588" indent="-188913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2pPr>
      <a:lvl3pPr marL="1141413" indent="-187325" algn="l" rtl="0" eaLnBrk="0" fontAlgn="base" hangingPunct="0">
        <a:spcBef>
          <a:spcPct val="20000"/>
        </a:spcBef>
        <a:spcAft>
          <a:spcPct val="0"/>
        </a:spcAft>
        <a:buClr>
          <a:srgbClr val="002147"/>
        </a:buClr>
        <a:buSzPct val="80000"/>
        <a:buFont typeface="Wingdings" pitchFamily="1" charset="2"/>
        <a:buChar char="§"/>
        <a:defRPr>
          <a:solidFill>
            <a:schemeClr val="tx1"/>
          </a:solidFill>
          <a:latin typeface="+mn-lt"/>
          <a:ea typeface="+mn-ea"/>
        </a:defRPr>
      </a:lvl3pPr>
      <a:lvl4pPr marL="1519238" indent="-1873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898650" indent="-1889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3558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8130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2702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727450" indent="-1889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Nick.eyre@ouce.ox.ac.uk" TargetMode="Externa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7704856" cy="11508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3200" dirty="0" smtClean="0"/>
              <a:t>Energy and Climate Change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609329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Arial" charset="0"/>
              </a:rPr>
              <a:t>Nick Eyre, Oxford Citizens Assembly,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Arial" charset="0"/>
              </a:rPr>
              <a:t> 29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Arial" charset="0"/>
              </a:rPr>
              <a:t>th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Arial" charset="0"/>
              </a:rPr>
              <a:t> September 2019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01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5" y="115889"/>
            <a:ext cx="8712646" cy="648816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GB" altLang="en-US" sz="2800" dirty="0" smtClean="0"/>
              <a:t>The global energy system is dominated by fossil fuels</a:t>
            </a:r>
            <a:endParaRPr lang="en-US" alt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3779838" y="5445125"/>
            <a:ext cx="414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2000" dirty="0" smtClean="0"/>
              <a:t>IEA World Energy Statistics, 2018</a:t>
            </a:r>
            <a:endParaRPr lang="en-GB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5" y="908720"/>
            <a:ext cx="770485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4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Key impacts of climate change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96752"/>
            <a:ext cx="3342506" cy="47053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15816" y="5157192"/>
            <a:ext cx="966242" cy="74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491880" y="4293096"/>
            <a:ext cx="39017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644008" y="1268760"/>
            <a:ext cx="4032448" cy="3037173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Impacts of climate change increase as global average temperature rises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aseline="0" dirty="0" smtClean="0"/>
              <a:t>Uncertainties remain significant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Current temperature is 1C above pre-industrial levels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There is no obviously ‘correct’ target for temperature rise – lower is better.</a:t>
            </a:r>
            <a:endParaRPr lang="en-GB" sz="2000" baseline="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386" y="4293096"/>
            <a:ext cx="1373306" cy="16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61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GHG emissions </a:t>
            </a:r>
            <a:r>
              <a:rPr lang="en-US" dirty="0" smtClean="0"/>
              <a:t>have risen over many decades</a:t>
            </a:r>
            <a:endParaRPr lang="en-GB" sz="2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B5000B-066E-4146-9D4F-43221F944880}" type="slidenum">
              <a:rPr kumimoji="0" lang="de-DE" sz="1100" b="1" i="0" u="none" strike="noStrike" kern="1200" cap="none" spc="0" normalizeH="0" baseline="0" noProof="0">
                <a:ln>
                  <a:noFill/>
                </a:ln>
                <a:solidFill>
                  <a:srgbClr val="C8DEF4">
                    <a:lumMod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100" b="1" i="0" u="none" strike="noStrike" kern="1200" cap="none" spc="0" normalizeH="0" baseline="0" noProof="0">
              <a:ln>
                <a:noFill/>
              </a:ln>
              <a:solidFill>
                <a:srgbClr val="C8DEF4">
                  <a:lumMod val="25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7" name="Bild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2" y="1483022"/>
            <a:ext cx="8438188" cy="42866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36296" y="5800270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Based on Figure 1.3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42350" cy="719137"/>
          </a:xfrm>
        </p:spPr>
        <p:txBody>
          <a:bodyPr/>
          <a:lstStyle/>
          <a:p>
            <a:pPr algn="ctr"/>
            <a:r>
              <a:rPr lang="en-GB" altLang="en-US" sz="2800" b="0" dirty="0" smtClean="0"/>
              <a:t>Implications of the Paris Agreement</a:t>
            </a:r>
            <a:endParaRPr lang="en-GB" altLang="en-US" sz="2000" b="0" dirty="0" smtClean="0"/>
          </a:p>
        </p:txBody>
      </p:sp>
      <p:sp>
        <p:nvSpPr>
          <p:cNvPr id="28678" name="TextBox 4"/>
          <p:cNvSpPr txBox="1">
            <a:spLocks noChangeArrowheads="1"/>
          </p:cNvSpPr>
          <p:nvPr/>
        </p:nvSpPr>
        <p:spPr bwMode="auto">
          <a:xfrm>
            <a:off x="250826" y="4149080"/>
            <a:ext cx="87136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Emissions of carbon dioxide need to fall to ‘net zero’.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“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Limiting warming to 1.5ºC is possible within the laws of chemistry and physics but doing so would require unprecedented 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changes”.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2ºC looks more feasible but still very challenging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1800" dirty="0" smtClean="0">
                <a:solidFill>
                  <a:srgbClr val="000000"/>
                </a:solidFill>
                <a:cs typeface="Arial" charset="0"/>
              </a:rPr>
              <a:t>It involves transforming the energy system of the world in a few decades</a:t>
            </a:r>
            <a:endParaRPr kumimoji="0" lang="en-GB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883662"/>
            <a:ext cx="6408712" cy="312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3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7360"/>
          </a:xfrm>
        </p:spPr>
        <p:txBody>
          <a:bodyPr/>
          <a:lstStyle/>
          <a:p>
            <a:pPr algn="ctr"/>
            <a:r>
              <a:rPr lang="en-US" dirty="0" smtClean="0"/>
              <a:t>There is far more carbon under the ground than we can safely emit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B5000B-066E-4146-9D4F-43221F944880}" type="slidenum">
              <a:rPr kumimoji="0" lang="de-DE" sz="1100" b="1" i="0" u="none" strike="noStrike" kern="1200" cap="none" spc="0" normalizeH="0" baseline="0" noProof="0">
                <a:ln>
                  <a:noFill/>
                </a:ln>
                <a:solidFill>
                  <a:srgbClr val="C8DEF4">
                    <a:lumMod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100" b="1" i="0" u="none" strike="noStrike" kern="1200" cap="none" spc="0" normalizeH="0" baseline="0" noProof="0">
              <a:ln>
                <a:noFill/>
              </a:ln>
              <a:solidFill>
                <a:srgbClr val="C8DEF4">
                  <a:lumMod val="25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385174" cy="43516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4248" y="5800270"/>
            <a:ext cx="2016224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Based on SRREN Figure 1.7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-1260000">
            <a:off x="122785" y="2986109"/>
            <a:ext cx="9135241" cy="651905"/>
          </a:xfrm>
          <a:prstGeom prst="rect">
            <a:avLst/>
          </a:prstGeom>
          <a:solidFill>
            <a:srgbClr val="FFC000"/>
          </a:solidFill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en-GB" sz="2000" baseline="0" dirty="0" smtClean="0"/>
              <a:t>We need to build a better energy system, using</a:t>
            </a:r>
            <a:r>
              <a:rPr lang="en-GB" sz="2000" dirty="0" smtClean="0"/>
              <a:t> renewables and energy efficiency, so we can keep fossil fuels in the ground.</a:t>
            </a:r>
            <a:endParaRPr lang="en-GB" sz="20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72163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 smtClean="0"/>
              <a:t>There are </a:t>
            </a:r>
            <a:r>
              <a:rPr lang="en-GB" sz="2800" dirty="0"/>
              <a:t>reasons to be </a:t>
            </a:r>
            <a:r>
              <a:rPr lang="en-GB" sz="2800" dirty="0" smtClean="0"/>
              <a:t>cautious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20123"/>
            <a:ext cx="4320480" cy="440372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Rising emissions in many countries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Huge unmet need for energy services in developing countries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Many sectors of the economy are difficult sectors to decarbonise, notably aviation, shipping, agriculture, industrial processes, space heating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Some controversial proposed solutions, especially “negative emissions technologies”.</a:t>
            </a:r>
          </a:p>
          <a:p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205" y="1222375"/>
            <a:ext cx="3749365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339"/>
            <a:ext cx="7772400" cy="549374"/>
          </a:xfrm>
        </p:spPr>
        <p:txBody>
          <a:bodyPr/>
          <a:lstStyle/>
          <a:p>
            <a:pPr algn="ctr"/>
            <a:r>
              <a:rPr lang="en-GB" sz="2800" b="0" dirty="0" smtClean="0"/>
              <a:t>What needs to be done now?</a:t>
            </a:r>
            <a:endParaRPr lang="en-GB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5040560" cy="450135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 smtClean="0"/>
              <a:t>Start with things that already make sense</a:t>
            </a:r>
          </a:p>
          <a:p>
            <a:pPr lvl="1">
              <a:spcBef>
                <a:spcPts val="600"/>
              </a:spcBef>
            </a:pPr>
            <a:r>
              <a:rPr lang="en-GB" dirty="0" smtClean="0"/>
              <a:t>Zero </a:t>
            </a:r>
            <a:r>
              <a:rPr lang="en-GB" dirty="0"/>
              <a:t>carbon new buildings</a:t>
            </a:r>
          </a:p>
          <a:p>
            <a:pPr lvl="1">
              <a:spcBef>
                <a:spcPts val="600"/>
              </a:spcBef>
            </a:pPr>
            <a:r>
              <a:rPr lang="en-GB" dirty="0" smtClean="0"/>
              <a:t>Insulate our buildings</a:t>
            </a:r>
          </a:p>
          <a:p>
            <a:pPr lvl="1">
              <a:spcBef>
                <a:spcPts val="600"/>
              </a:spcBef>
            </a:pPr>
            <a:r>
              <a:rPr lang="en-GB" dirty="0" smtClean="0"/>
              <a:t>Wind and solar production</a:t>
            </a:r>
          </a:p>
          <a:p>
            <a:pPr lvl="1">
              <a:spcBef>
                <a:spcPts val="600"/>
              </a:spcBef>
            </a:pPr>
            <a:r>
              <a:rPr lang="en-GB" dirty="0" smtClean="0"/>
              <a:t>Stop expanding fossil </a:t>
            </a:r>
            <a:r>
              <a:rPr lang="en-GB" smtClean="0"/>
              <a:t>fuel production</a:t>
            </a:r>
            <a:endParaRPr lang="en-GB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 smtClean="0">
                <a:solidFill>
                  <a:srgbClr val="000000"/>
                </a:solidFill>
              </a:rPr>
              <a:t>Action plans for more difficult problems</a:t>
            </a:r>
          </a:p>
          <a:p>
            <a:pPr lvl="1">
              <a:spcBef>
                <a:spcPts val="600"/>
              </a:spcBef>
            </a:pPr>
            <a:r>
              <a:rPr lang="en-GB" dirty="0" smtClean="0"/>
              <a:t>Support for more sustainable consumption </a:t>
            </a:r>
            <a:r>
              <a:rPr lang="en-GB" dirty="0"/>
              <a:t>– </a:t>
            </a:r>
            <a:r>
              <a:rPr lang="en-GB" dirty="0" smtClean="0"/>
              <a:t>less </a:t>
            </a:r>
            <a:r>
              <a:rPr lang="en-GB" dirty="0"/>
              <a:t>aviation, change diet, reuse and recycle </a:t>
            </a:r>
            <a:r>
              <a:rPr lang="en-GB" dirty="0" err="1" smtClean="0"/>
              <a:t>etc</a:t>
            </a:r>
            <a:endParaRPr lang="en-GB" dirty="0" smtClean="0"/>
          </a:p>
          <a:p>
            <a:pPr lvl="1">
              <a:spcBef>
                <a:spcPts val="600"/>
              </a:spcBef>
            </a:pPr>
            <a:r>
              <a:rPr lang="en-GB" dirty="0" smtClean="0"/>
              <a:t>Low carbon heating</a:t>
            </a:r>
            <a:endParaRPr lang="en-GB" dirty="0"/>
          </a:p>
          <a:p>
            <a:pPr lvl="1">
              <a:spcBef>
                <a:spcPts val="600"/>
              </a:spcBef>
            </a:pPr>
            <a:r>
              <a:rPr lang="en-GB" dirty="0" smtClean="0"/>
              <a:t>Technology innovation for industrial processes, freight transport.</a:t>
            </a:r>
          </a:p>
          <a:p>
            <a:pPr>
              <a:spcBef>
                <a:spcPts val="600"/>
              </a:spcBef>
            </a:pPr>
            <a:r>
              <a:rPr lang="en-GB" sz="1800" dirty="0" smtClean="0"/>
              <a:t>Recognise the benefits for health and employment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124744"/>
            <a:ext cx="2855058" cy="407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1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Why does energy matter?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6792"/>
            <a:ext cx="3814192" cy="41148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2000" dirty="0" smtClean="0"/>
              <a:t>84% of UK greenhouse gas emissions are due to the use of energy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2000" dirty="0" smtClean="0"/>
              <a:t>Energy use is critical to many aspects of our lives and prosperity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2000" dirty="0" smtClean="0"/>
              <a:t>Energy infrastructure tends to change slowly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556792"/>
            <a:ext cx="4238004" cy="280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6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339"/>
            <a:ext cx="7772400" cy="621382"/>
          </a:xfrm>
        </p:spPr>
        <p:txBody>
          <a:bodyPr/>
          <a:lstStyle/>
          <a:p>
            <a:pPr algn="ctr"/>
            <a:r>
              <a:rPr lang="en-GB" dirty="0" smtClean="0"/>
              <a:t>Where does our energy come from?</a:t>
            </a:r>
            <a:endParaRPr lang="en-GB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0052566"/>
              </p:ext>
            </p:extLst>
          </p:nvPr>
        </p:nvGraphicFramePr>
        <p:xfrm>
          <a:off x="1331640" y="908721"/>
          <a:ext cx="6768752" cy="4680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817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339"/>
            <a:ext cx="7772400" cy="693390"/>
          </a:xfrm>
        </p:spPr>
        <p:txBody>
          <a:bodyPr/>
          <a:lstStyle/>
          <a:p>
            <a:pPr algn="ctr"/>
            <a:r>
              <a:rPr lang="en-GB" dirty="0" smtClean="0"/>
              <a:t>Where does energy get used?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7211911"/>
              </p:ext>
            </p:extLst>
          </p:nvPr>
        </p:nvGraphicFramePr>
        <p:xfrm>
          <a:off x="0" y="836712"/>
          <a:ext cx="91440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6832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339"/>
            <a:ext cx="7772400" cy="693390"/>
          </a:xfrm>
        </p:spPr>
        <p:txBody>
          <a:bodyPr/>
          <a:lstStyle/>
          <a:p>
            <a:pPr algn="ctr"/>
            <a:r>
              <a:rPr lang="en-GB" sz="2800" b="0" dirty="0" smtClean="0"/>
              <a:t>What needs to be done nationally?</a:t>
            </a:r>
            <a:endParaRPr lang="en-GB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5328592" cy="450135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 smtClean="0"/>
              <a:t>The key actions are known:</a:t>
            </a:r>
          </a:p>
          <a:p>
            <a:pPr lvl="1">
              <a:spcBef>
                <a:spcPts val="600"/>
              </a:spcBef>
            </a:pPr>
            <a:r>
              <a:rPr lang="en-GB" dirty="0" smtClean="0"/>
              <a:t>Big reductions in energy demand,</a:t>
            </a:r>
          </a:p>
          <a:p>
            <a:pPr lvl="1">
              <a:spcBef>
                <a:spcPts val="600"/>
              </a:spcBef>
            </a:pPr>
            <a:r>
              <a:rPr lang="en-GB" dirty="0" smtClean="0"/>
              <a:t>Conversion of electricity generation to renewable energy,</a:t>
            </a:r>
          </a:p>
          <a:p>
            <a:pPr lvl="1">
              <a:spcBef>
                <a:spcPts val="600"/>
              </a:spcBef>
            </a:pPr>
            <a:r>
              <a:rPr lang="en-GB" dirty="0" smtClean="0"/>
              <a:t>Rapid adoption of electric vehicles and sustainable transport modes,</a:t>
            </a:r>
          </a:p>
          <a:p>
            <a:pPr lvl="1">
              <a:spcBef>
                <a:spcPts val="600"/>
              </a:spcBef>
            </a:pPr>
            <a:r>
              <a:rPr lang="en-GB" dirty="0" smtClean="0"/>
              <a:t>Elimination of fossil fuels in buildings and industry.</a:t>
            </a:r>
          </a:p>
          <a:p>
            <a:pPr marL="574675" lvl="1" indent="0">
              <a:spcBef>
                <a:spcPts val="600"/>
              </a:spcBef>
              <a:buNone/>
            </a:pPr>
            <a:endParaRPr lang="en-GB" dirty="0" smtClean="0"/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GB" sz="1800" dirty="0" smtClean="0">
                <a:solidFill>
                  <a:srgbClr val="000000"/>
                </a:solidFill>
              </a:rPr>
              <a:t>If we do all of these, by 2050, we can:</a:t>
            </a:r>
          </a:p>
          <a:p>
            <a:pPr lvl="1">
              <a:spcBef>
                <a:spcPts val="600"/>
              </a:spcBef>
            </a:pPr>
            <a:r>
              <a:rPr lang="en-GB" dirty="0" smtClean="0">
                <a:solidFill>
                  <a:srgbClr val="000000"/>
                </a:solidFill>
              </a:rPr>
              <a:t>halve energy demand, and</a:t>
            </a:r>
          </a:p>
          <a:p>
            <a:pPr lvl="1">
              <a:spcBef>
                <a:spcPts val="600"/>
              </a:spcBef>
            </a:pPr>
            <a:r>
              <a:rPr lang="en-GB" dirty="0">
                <a:solidFill>
                  <a:srgbClr val="000000"/>
                </a:solidFill>
              </a:rPr>
              <a:t>s</a:t>
            </a:r>
            <a:r>
              <a:rPr lang="en-GB" dirty="0" smtClean="0">
                <a:solidFill>
                  <a:srgbClr val="000000"/>
                </a:solidFill>
              </a:rPr>
              <a:t>upply the rest of our energy from renewables.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124744"/>
            <a:ext cx="2855058" cy="407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6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6" y="260238"/>
            <a:ext cx="8642351" cy="648482"/>
          </a:xfrm>
        </p:spPr>
        <p:txBody>
          <a:bodyPr/>
          <a:lstStyle/>
          <a:p>
            <a:pPr algn="ctr"/>
            <a:r>
              <a:rPr lang="en-GB" sz="2800" b="0" dirty="0" smtClean="0"/>
              <a:t>It’s a lot of change, but it’s realistic to be optimistic</a:t>
            </a:r>
            <a:endParaRPr lang="en-GB" sz="28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911559" y="1052238"/>
            <a:ext cx="45767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Huge opportunities for improved efficiency in energy use,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Changes in lifestyle that reduce energy use, e.g. car use, meat 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consumption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Renewables </a:t>
            </a:r>
            <a:r>
              <a:rPr lang="en-GB" sz="2000" dirty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now are the cheapest source 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of electricity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378" y="1146484"/>
            <a:ext cx="3177520" cy="1957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4248" y="1170181"/>
            <a:ext cx="10081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Costs of solar panels, IRENA, 2016</a:t>
            </a:r>
            <a:endParaRPr lang="en-GB" sz="1100" dirty="0"/>
          </a:p>
        </p:txBody>
      </p:sp>
      <p:sp>
        <p:nvSpPr>
          <p:cNvPr id="7" name="Rectangle 6"/>
          <p:cNvSpPr/>
          <p:nvPr/>
        </p:nvSpPr>
        <p:spPr>
          <a:xfrm>
            <a:off x="1475656" y="3717032"/>
            <a:ext cx="756084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002147"/>
              </a:buClr>
              <a:buSzPct val="80000"/>
            </a:pPr>
            <a:r>
              <a:rPr lang="en-GB" sz="2000" kern="0" dirty="0">
                <a:solidFill>
                  <a:srgbClr val="000000"/>
                </a:solidFill>
                <a:latin typeface="Arial"/>
                <a:ea typeface="ＭＳ Ｐゴシック"/>
              </a:rPr>
              <a:t>Achieving these will require action by all of: </a:t>
            </a:r>
          </a:p>
          <a:p>
            <a:pPr marL="763588" lvl="1" indent="-188913">
              <a:spcBef>
                <a:spcPts val="600"/>
              </a:spcBef>
              <a:buClr>
                <a:srgbClr val="002147"/>
              </a:buClr>
              <a:buSzPct val="80000"/>
              <a:buFont typeface="Wingdings" pitchFamily="1" charset="2"/>
              <a:buChar char="§"/>
            </a:pPr>
            <a:r>
              <a:rPr lang="en-GB" sz="2000" kern="0" dirty="0">
                <a:solidFill>
                  <a:srgbClr val="000000"/>
                </a:solidFill>
                <a:latin typeface="Arial"/>
                <a:ea typeface="ＭＳ Ｐゴシック"/>
              </a:rPr>
              <a:t>National Government to set a policy framework,</a:t>
            </a:r>
          </a:p>
          <a:p>
            <a:pPr marL="763588" lvl="1" indent="-188913">
              <a:spcBef>
                <a:spcPts val="600"/>
              </a:spcBef>
              <a:buClr>
                <a:srgbClr val="002147"/>
              </a:buClr>
              <a:buSzPct val="80000"/>
              <a:buFont typeface="Wingdings" pitchFamily="1" charset="2"/>
              <a:buChar char="§"/>
            </a:pPr>
            <a:r>
              <a:rPr lang="en-GB" sz="2000" kern="0" dirty="0">
                <a:solidFill>
                  <a:srgbClr val="000000"/>
                </a:solidFill>
                <a:latin typeface="Arial"/>
                <a:ea typeface="ＭＳ Ｐゴシック"/>
              </a:rPr>
              <a:t>Local government, and </a:t>
            </a:r>
          </a:p>
          <a:p>
            <a:pPr marL="763588" lvl="1" indent="-188913">
              <a:spcBef>
                <a:spcPts val="600"/>
              </a:spcBef>
              <a:buClr>
                <a:srgbClr val="002147"/>
              </a:buClr>
              <a:buSzPct val="80000"/>
              <a:buFont typeface="Wingdings" pitchFamily="1" charset="2"/>
              <a:buChar char="§"/>
            </a:pPr>
            <a:r>
              <a:rPr lang="en-GB" sz="2000" kern="0" dirty="0">
                <a:solidFill>
                  <a:srgbClr val="000000"/>
                </a:solidFill>
                <a:latin typeface="Arial"/>
                <a:ea typeface="ＭＳ Ｐゴシック"/>
              </a:rPr>
              <a:t>All of us – as individuals and businesses</a:t>
            </a:r>
          </a:p>
        </p:txBody>
      </p:sp>
    </p:spTree>
    <p:extLst>
      <p:ext uri="{BB962C8B-B14F-4D97-AF65-F5344CB8AC3E}">
        <p14:creationId xmlns:p14="http://schemas.microsoft.com/office/powerpoint/2010/main" val="7843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4824536" cy="432048"/>
          </a:xfrm>
        </p:spPr>
        <p:txBody>
          <a:bodyPr/>
          <a:lstStyle/>
          <a:p>
            <a:r>
              <a:rPr lang="en-GB" sz="2800" dirty="0"/>
              <a:t>What does this imply locally?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54" y="1196752"/>
            <a:ext cx="4751310" cy="4140496"/>
          </a:xfrm>
        </p:spPr>
        <p:txBody>
          <a:bodyPr/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Our calculations for 2030 imply: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Zero carbon new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buildings and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4000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major renovations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annually. 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Growth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public transport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 cycling. Most new vehicles low carbon</a:t>
            </a:r>
          </a:p>
          <a:p>
            <a:pPr lvl="1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Electricity: 30-fold increase in renewable electricity generation. </a:t>
            </a: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Clean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local energy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 a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big economic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opportunity, as e</a:t>
            </a:r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nergy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currently a £1 billion cost to the Oxfordshire economy.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302" y="1268761"/>
            <a:ext cx="2960511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8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92888" cy="43204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2400" dirty="0" smtClean="0"/>
              <a:t>How do we transform our energy system to ensure it comes from renewable energy?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73" y="1124744"/>
            <a:ext cx="5197655" cy="4212504"/>
          </a:xfrm>
        </p:spPr>
        <p:txBody>
          <a:bodyPr/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Solar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energy is the best local resource for electricity, with some wind and biomass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Half of the solar potential by 2030 is on roofs, half in fields.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Decarbonising heating is more challenging.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 needs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both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building efficiency improvement and zero carbon energy supply.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Zero carbon supply could be electricity or ‘green gas’: the choice depends on infrastructure change.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268760"/>
            <a:ext cx="2741241" cy="36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Nick Eyre</a:t>
            </a:r>
          </a:p>
          <a:p>
            <a:r>
              <a:rPr lang="en-GB" dirty="0" smtClean="0">
                <a:hlinkClick r:id="rId2"/>
              </a:rPr>
              <a:t>Nick.eyre@ouce.ox.ac.uk</a:t>
            </a:r>
            <a:r>
              <a:rPr lang="en-GB" dirty="0" smtClean="0"/>
              <a:t> 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51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GIAR5_PresentationTemplate_Final">
  <a:themeElements>
    <a:clrScheme name="IPCC_ColourPalette">
      <a:dk1>
        <a:srgbClr val="000000"/>
      </a:dk1>
      <a:lt1>
        <a:srgbClr val="FFFFFF"/>
      </a:lt1>
      <a:dk2>
        <a:srgbClr val="5492CD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esentationSlideMaster">
  <a:themeElements>
    <a:clrScheme name="Benutzerdefiniert 9">
      <a:dk1>
        <a:srgbClr val="000000"/>
      </a:dk1>
      <a:lt1>
        <a:srgbClr val="FFFFFF"/>
      </a:lt1>
      <a:dk2>
        <a:srgbClr val="4780C1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18000" tIns="18000" rIns="18000" bIns="18000" rtlCol="0">
        <a:spAutoFit/>
      </a:bodyPr>
      <a:lstStyle>
        <a:defPPr>
          <a:defRPr sz="2000" baseline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6_PresentationSlideMaster">
  <a:themeElements>
    <a:clrScheme name="Benutzerdefiniert 9">
      <a:dk1>
        <a:srgbClr val="000000"/>
      </a:dk1>
      <a:lt1>
        <a:srgbClr val="FFFFFF"/>
      </a:lt1>
      <a:dk2>
        <a:srgbClr val="4780C1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18000" tIns="18000" rIns="18000" bIns="18000" rtlCol="0">
        <a:spAutoFit/>
      </a:bodyPr>
      <a:lstStyle>
        <a:defPPr>
          <a:defRPr sz="2000" baseline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6562</TotalTime>
  <Words>686</Words>
  <Application>Microsoft Office PowerPoint</Application>
  <PresentationFormat>On-screen Show (4:3)</PresentationFormat>
  <Paragraphs>85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ＭＳ Ｐゴシック</vt:lpstr>
      <vt:lpstr>ＭＳ Ｐゴシック</vt:lpstr>
      <vt:lpstr>Arial</vt:lpstr>
      <vt:lpstr>Arial Narrow</vt:lpstr>
      <vt:lpstr>Calibri</vt:lpstr>
      <vt:lpstr>Times New Roman</vt:lpstr>
      <vt:lpstr>Wingdings</vt:lpstr>
      <vt:lpstr>Blank Presentation</vt:lpstr>
      <vt:lpstr>1_Blank Presentation</vt:lpstr>
      <vt:lpstr>WGIAR5_PresentationTemplate_Final</vt:lpstr>
      <vt:lpstr>PresentationSlideMaster</vt:lpstr>
      <vt:lpstr>6_PresentationSlideMaster</vt:lpstr>
      <vt:lpstr>2_Blank Presentation</vt:lpstr>
      <vt:lpstr>Energy and Climate Change</vt:lpstr>
      <vt:lpstr>Why does energy matter?</vt:lpstr>
      <vt:lpstr>Where does our energy come from?</vt:lpstr>
      <vt:lpstr>Where does energy get used?</vt:lpstr>
      <vt:lpstr>What needs to be done nationally?</vt:lpstr>
      <vt:lpstr>It’s a lot of change, but it’s realistic to be optimistic</vt:lpstr>
      <vt:lpstr>What does this imply locally?</vt:lpstr>
      <vt:lpstr>How do we transform our energy system to ensure it comes from renewable energy?</vt:lpstr>
      <vt:lpstr>PowerPoint Presentation</vt:lpstr>
      <vt:lpstr>The global energy system is dominated by fossil fuels</vt:lpstr>
      <vt:lpstr>Key impacts of climate change</vt:lpstr>
      <vt:lpstr>GHG emissions have risen over many decades</vt:lpstr>
      <vt:lpstr>Implications of the Paris Agreement</vt:lpstr>
      <vt:lpstr>There is far more carbon under the ground than we can safely emit</vt:lpstr>
      <vt:lpstr>There are reasons to be cautious</vt:lpstr>
      <vt:lpstr>What needs to be done now?</vt:lpstr>
    </vt:vector>
  </TitlesOfParts>
  <Company>NMDS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MacCallum</dc:creator>
  <cp:lastModifiedBy>neyre</cp:lastModifiedBy>
  <cp:revision>507</cp:revision>
  <cp:lastPrinted>2015-10-13T16:15:19Z</cp:lastPrinted>
  <dcterms:created xsi:type="dcterms:W3CDTF">2008-04-19T14:31:56Z</dcterms:created>
  <dcterms:modified xsi:type="dcterms:W3CDTF">2019-09-29T10:43:04Z</dcterms:modified>
</cp:coreProperties>
</file>