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Questria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996ffb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996ffb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1c59948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a1c59948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051b36819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051b36819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5d8e753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5d8e753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5d8e75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5d8e75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5d8e753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5d8e753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51b36819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51b36819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ea0c7cfd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ea0c7cfd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: 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277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49075" y="771325"/>
            <a:ext cx="5640900" cy="17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66768" y="2925275"/>
            <a:ext cx="56232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157879" y="4254025"/>
            <a:ext cx="56409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537025" y="4254025"/>
            <a:ext cx="1948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@ClimateOutreach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538300" y="4668300"/>
            <a:ext cx="2061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climateoutreach.org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696176" cy="1352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rot="10800000">
            <a:off x="3212825" y="2768050"/>
            <a:ext cx="13623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twitter icon white.png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6" y="422642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 icon white.png"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6" y="4618227"/>
            <a:ext cx="46800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pos="2880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: End slide">
  <p:cSld name="CUSTOM_2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277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type="ctrTitle"/>
          </p:nvPr>
        </p:nvSpPr>
        <p:spPr>
          <a:xfrm>
            <a:off x="3203500" y="296700"/>
            <a:ext cx="5460600" cy="22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5200"/>
              <a:buNone/>
              <a:defRPr sz="5200">
                <a:solidFill>
                  <a:srgbClr val="58585B"/>
                </a:solidFill>
              </a:defRPr>
            </a:lvl9pPr>
          </a:lstStyle>
          <a:p/>
        </p:txBody>
      </p:sp>
      <p:cxnSp>
        <p:nvCxnSpPr>
          <p:cNvPr id="62" name="Google Shape;62;p11"/>
          <p:cNvCxnSpPr/>
          <p:nvPr/>
        </p:nvCxnSpPr>
        <p:spPr>
          <a:xfrm rot="10800000">
            <a:off x="3278025" y="2664250"/>
            <a:ext cx="1376400" cy="1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696176" cy="13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537025" y="4254025"/>
            <a:ext cx="1948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@ClimateOutreach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538300" y="4668300"/>
            <a:ext cx="2061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climateoutreach.org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twitter icon white.png" id="66" name="Google Shape;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6" y="422642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 icon white.png" id="67" name="Google Shape;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6" y="4618227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262450" y="2898450"/>
            <a:ext cx="5460600" cy="20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→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: 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3613075"/>
            <a:ext cx="9144000" cy="1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2203075" y="1544125"/>
            <a:ext cx="6141000" cy="18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b="1" sz="52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63098" t="0"/>
          <a:stretch/>
        </p:blipFill>
        <p:spPr>
          <a:xfrm rot="594367">
            <a:off x="692374" y="1444838"/>
            <a:ext cx="1530400" cy="192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pos="2880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: Normal title and text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771100" y="0"/>
            <a:ext cx="6372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3198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000"/>
              <a:buChar char="→"/>
              <a:defRPr sz="2000">
                <a:solidFill>
                  <a:srgbClr val="58585B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→"/>
              <a:defRPr sz="2000">
                <a:solidFill>
                  <a:srgbClr val="58585B"/>
                </a:solidFill>
              </a:defRPr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→"/>
              <a:defRPr sz="2000">
                <a:solidFill>
                  <a:srgbClr val="58585B"/>
                </a:solidFill>
              </a:defRPr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→"/>
              <a:defRPr sz="2000">
                <a:solidFill>
                  <a:srgbClr val="58585B"/>
                </a:solidFill>
              </a:defRPr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○"/>
              <a:defRPr sz="2000">
                <a:solidFill>
                  <a:srgbClr val="58585B"/>
                </a:solidFill>
              </a:defRPr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■"/>
              <a:defRPr sz="2000">
                <a:solidFill>
                  <a:srgbClr val="58585B"/>
                </a:solidFill>
              </a:defRPr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●"/>
              <a:defRPr sz="2000">
                <a:solidFill>
                  <a:srgbClr val="58585B"/>
                </a:solidFill>
              </a:defRPr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Clr>
                <a:srgbClr val="58585B"/>
              </a:buClr>
              <a:buSzPts val="2000"/>
              <a:buChar char="○"/>
              <a:defRPr sz="2000">
                <a:solidFill>
                  <a:srgbClr val="58585B"/>
                </a:solidFill>
              </a:defRPr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Clr>
                <a:srgbClr val="58585B"/>
              </a:buClr>
              <a:buSzPts val="2000"/>
              <a:buChar char="■"/>
              <a:defRPr sz="2000">
                <a:solidFill>
                  <a:srgbClr val="58585B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3000"/>
              <a:buNone/>
              <a:defRPr b="1" sz="3000">
                <a:solidFill>
                  <a:srgbClr val="58585B"/>
                </a:solidFill>
              </a:defRPr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 rot="10800000">
            <a:off x="3319800" y="1835675"/>
            <a:ext cx="1371600" cy="900"/>
          </a:xfrm>
          <a:prstGeom prst="straightConnector1">
            <a:avLst/>
          </a:prstGeom>
          <a:noFill/>
          <a:ln cap="flat" cmpd="sng" w="28575">
            <a:solidFill>
              <a:srgbClr val="F25D2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: Number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277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917100" y="385550"/>
            <a:ext cx="1605000" cy="15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 sz="8000">
                <a:solidFill>
                  <a:srgbClr val="F25D2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3198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  <a:defRPr sz="2000"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  <a:defRPr sz="20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  <a:defRPr sz="2000">
                <a:solidFill>
                  <a:srgbClr val="FFFFFF"/>
                </a:solidFill>
              </a:defRPr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  <a:defRPr sz="2000">
                <a:solidFill>
                  <a:srgbClr val="FFFFFF"/>
                </a:solidFill>
              </a:defRPr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34" name="Google Shape;34;p5"/>
          <p:cNvCxnSpPr/>
          <p:nvPr/>
        </p:nvCxnSpPr>
        <p:spPr>
          <a:xfrm rot="10800000">
            <a:off x="3319800" y="1835675"/>
            <a:ext cx="1371600" cy="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: Quote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277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6"/>
          <p:cNvCxnSpPr/>
          <p:nvPr/>
        </p:nvCxnSpPr>
        <p:spPr>
          <a:xfrm rot="10800000">
            <a:off x="3319800" y="1835675"/>
            <a:ext cx="1371600" cy="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3382350" y="1982625"/>
            <a:ext cx="4777200" cy="20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1178400" y="221000"/>
            <a:ext cx="13161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0">
                <a:solidFill>
                  <a:srgbClr val="F25D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b="1" sz="20000">
              <a:solidFill>
                <a:srgbClr val="F25D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3382350" y="4237675"/>
            <a:ext cx="4730700" cy="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: Title and blank 1">
  <p:cSld name="CUSTOM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72625" y="4387775"/>
            <a:ext cx="2416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type="ctrTitle"/>
          </p:nvPr>
        </p:nvSpPr>
        <p:spPr>
          <a:xfrm>
            <a:off x="220075" y="332150"/>
            <a:ext cx="2342100" cy="1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Google Shape;44;p7"/>
          <p:cNvSpPr/>
          <p:nvPr/>
        </p:nvSpPr>
        <p:spPr>
          <a:xfrm>
            <a:off x="2771100" y="0"/>
            <a:ext cx="6372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: Title and blank 2">
  <p:cSld name="CUSTOM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277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172625" y="4387775"/>
            <a:ext cx="2416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8585B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type="ctrTitle"/>
          </p:nvPr>
        </p:nvSpPr>
        <p:spPr>
          <a:xfrm>
            <a:off x="220075" y="332150"/>
            <a:ext cx="2342100" cy="1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2400"/>
              <a:buNone/>
              <a:defRPr b="1" sz="2400">
                <a:solidFill>
                  <a:srgbClr val="58585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: Full image/blank">
  <p:cSld name="CUSTOM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77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101075" y="4606200"/>
            <a:ext cx="4320000" cy="4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: Flow chart">
  <p:cSld name="CUSTOM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2771100" y="0"/>
            <a:ext cx="6372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220075" y="332150"/>
            <a:ext cx="2342100" cy="1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subTitle"/>
          </p:nvPr>
        </p:nvSpPr>
        <p:spPr>
          <a:xfrm>
            <a:off x="4071875" y="1605050"/>
            <a:ext cx="14745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58585B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4071881" y="2895800"/>
            <a:ext cx="14745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58585B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3" type="subTitle"/>
          </p:nvPr>
        </p:nvSpPr>
        <p:spPr>
          <a:xfrm>
            <a:off x="6328996" y="1605050"/>
            <a:ext cx="14745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58585B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4" type="subTitle"/>
          </p:nvPr>
        </p:nvSpPr>
        <p:spPr>
          <a:xfrm>
            <a:off x="6329010" y="2895800"/>
            <a:ext cx="14745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58585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58585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25D2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→"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→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→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→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○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■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●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○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estrial"/>
              <a:buChar char="■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limateoutreach.org/resources/mainstreaming-low-carbon-lifestyles/" TargetMode="External"/><Relationship Id="rId4" Type="http://schemas.openxmlformats.org/officeDocument/2006/relationships/hyperlink" Target="https://climateoutreach.org/resources/scotlands-climate-change-public-conversations-seri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ctrTitle"/>
          </p:nvPr>
        </p:nvSpPr>
        <p:spPr>
          <a:xfrm>
            <a:off x="3149075" y="771325"/>
            <a:ext cx="5640900" cy="17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might climate change affect our lives?</a:t>
            </a:r>
            <a:endParaRPr/>
          </a:p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3166768" y="2925275"/>
            <a:ext cx="56232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impacts of climate change </a:t>
            </a:r>
            <a:r>
              <a:rPr lang="en-GB"/>
              <a:t>and how we respond to them</a:t>
            </a:r>
            <a:endParaRPr/>
          </a:p>
        </p:txBody>
      </p:sp>
      <p:sp>
        <p:nvSpPr>
          <p:cNvPr id="75" name="Google Shape;75;p12"/>
          <p:cNvSpPr txBox="1"/>
          <p:nvPr>
            <p:ph idx="2" type="subTitle"/>
          </p:nvPr>
        </p:nvSpPr>
        <p:spPr>
          <a:xfrm>
            <a:off x="3149079" y="4172375"/>
            <a:ext cx="56409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Tara Clarke,  science communicator and training manager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582700" y="3816250"/>
            <a:ext cx="1972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#TalkingClimate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75" y="3852200"/>
            <a:ext cx="278375" cy="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3198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Climate change impacts in Oxford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Ways that we will need to think and do things differently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Importance of public engagement around local climate impacts</a:t>
            </a:r>
            <a:endParaRPr/>
          </a:p>
        </p:txBody>
      </p:sp>
      <p:sp>
        <p:nvSpPr>
          <p:cNvPr id="83" name="Google Shape;83;p13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0993" r="53621" t="0"/>
          <a:stretch/>
        </p:blipFill>
        <p:spPr>
          <a:xfrm>
            <a:off x="0" y="0"/>
            <a:ext cx="2730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3198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Heavier rainfall across the UK will lead to more frequent localised flooding;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As temperatures increase, severe heatwaves will become more common in Oxford;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A changing climate will also increase our demand for energy in Oxford.</a:t>
            </a:r>
            <a:endParaRPr/>
          </a:p>
        </p:txBody>
      </p:sp>
      <p:sp>
        <p:nvSpPr>
          <p:cNvPr id="90" name="Google Shape;90;p14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17566" r="42618" t="0"/>
          <a:stretch/>
        </p:blipFill>
        <p:spPr>
          <a:xfrm>
            <a:off x="0" y="0"/>
            <a:ext cx="2730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3198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Over half of the cuts required to reach net-zero emissions in the UK require people to do things differently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The way we travel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The way we heat our homes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The food we eat</a:t>
            </a:r>
            <a:endParaRPr/>
          </a:p>
        </p:txBody>
      </p:sp>
      <p:sp>
        <p:nvSpPr>
          <p:cNvPr id="97" name="Google Shape;97;p15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to DO things differently</a:t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9924" r="30359" t="0"/>
          <a:stretch/>
        </p:blipFill>
        <p:spPr>
          <a:xfrm>
            <a:off x="0" y="0"/>
            <a:ext cx="27257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319800" y="2007775"/>
            <a:ext cx="53691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O</a:t>
            </a:r>
            <a:r>
              <a:rPr lang="en-GB"/>
              <a:t>ur values (the guiding principles in our lives) and social norms (the unwritten rules about how we behave) matter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Your values shape how you engage with and respond to climate change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Understanding, appreciating and respecting the values of diverse communities in Oxford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to THINK about things differently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8106" r="32805" t="0"/>
          <a:stretch/>
        </p:blipFill>
        <p:spPr>
          <a:xfrm>
            <a:off x="0" y="0"/>
            <a:ext cx="27257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319800" y="2007775"/>
            <a:ext cx="53154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T</a:t>
            </a:r>
            <a:r>
              <a:rPr lang="en-GB"/>
              <a:t>o support a shift in the social norm of how we live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Everyone has a right to be properly engaged in climate change &amp; its impacts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→"/>
            </a:pPr>
            <a:r>
              <a:rPr lang="en-GB"/>
              <a:t>Engaging local communities on the role they can play in meeting net-zero emissions in Oxford and supporting communities to adapt.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importance of engagement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29067" r="0" t="0"/>
          <a:stretch/>
        </p:blipFill>
        <p:spPr>
          <a:xfrm>
            <a:off x="0" y="0"/>
            <a:ext cx="27361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ctrTitle"/>
          </p:nvPr>
        </p:nvSpPr>
        <p:spPr>
          <a:xfrm>
            <a:off x="220075" y="332150"/>
            <a:ext cx="2342100" cy="1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Floods in Oxfordshire, 2014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2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548400" y="2007775"/>
            <a:ext cx="48585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McLoughlin, N, Corner, A., Clarke, J., Whitmarsh, L., Capstick, S. and Nash, N. (2019) Mainstreaming low carbon lifestyles. Oxford: Climate Outreach.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Corner, A. &amp; Clarke, J. (2017). Talking Climate, Palgrave Macmillan.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Climate Outreach. (2019). Scotland’s Climate Change Public Conversations Series - Climate Outreach. </a:t>
            </a:r>
            <a:endParaRPr sz="1400"/>
          </a:p>
        </p:txBody>
      </p:sp>
      <p:sp>
        <p:nvSpPr>
          <p:cNvPr id="124" name="Google Shape;124;p19"/>
          <p:cNvSpPr txBox="1"/>
          <p:nvPr>
            <p:ph type="ctrTitle"/>
          </p:nvPr>
        </p:nvSpPr>
        <p:spPr>
          <a:xfrm>
            <a:off x="3324025" y="146175"/>
            <a:ext cx="4858500" cy="15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Further reading</a:t>
            </a:r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585186" y="362966"/>
            <a:ext cx="1832733" cy="1289549"/>
            <a:chOff x="5247525" y="3007275"/>
            <a:chExt cx="517575" cy="384825"/>
          </a:xfrm>
        </p:grpSpPr>
        <p:sp>
          <p:nvSpPr>
            <p:cNvPr id="126" name="Google Shape;126;p1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ctrTitle"/>
          </p:nvPr>
        </p:nvSpPr>
        <p:spPr>
          <a:xfrm>
            <a:off x="3203500" y="296700"/>
            <a:ext cx="5460600" cy="22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262450" y="2898450"/>
            <a:ext cx="5460600" cy="20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 up to our monthly newsletter at </a:t>
            </a:r>
            <a:r>
              <a:rPr b="1" lang="en-GB"/>
              <a:t>www.climateoutreach.org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Follow us on social media </a:t>
            </a:r>
            <a:r>
              <a:rPr b="1" lang="en-GB"/>
              <a:t>@ClimateOutreac</a:t>
            </a:r>
            <a:r>
              <a:rPr lang="en-GB"/>
              <a:t>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Contact us at </a:t>
            </a:r>
            <a:r>
              <a:rPr b="1" lang="en-GB"/>
              <a:t>info@climateoutreach.org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75" y="3852200"/>
            <a:ext cx="278375" cy="3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582700" y="3816250"/>
            <a:ext cx="1972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8585B"/>
                </a:solidFill>
                <a:latin typeface="Questrial"/>
                <a:ea typeface="Questrial"/>
                <a:cs typeface="Questrial"/>
                <a:sym typeface="Questrial"/>
              </a:rPr>
              <a:t>#TalkingClimate</a:t>
            </a:r>
            <a:endParaRPr sz="1600">
              <a:solidFill>
                <a:srgbClr val="58585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ange theme 16: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