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  <p:sldMasterId id="2147483660" r:id="rId3"/>
    <p:sldMasterId id="2147483672" r:id="rId4"/>
    <p:sldMasterId id="2147483684" r:id="rId5"/>
    <p:sldMasterId id="2147483711" r:id="rId6"/>
    <p:sldMasterId id="2147483718" r:id="rId7"/>
    <p:sldMasterId id="2147483726" r:id="rId8"/>
    <p:sldMasterId id="2147483733" r:id="rId9"/>
    <p:sldMasterId id="2147483741" r:id="rId10"/>
    <p:sldMasterId id="2147483755" r:id="rId11"/>
    <p:sldMasterId id="2147483767" r:id="rId12"/>
    <p:sldMasterId id="2147483771" r:id="rId13"/>
  </p:sldMasterIdLst>
  <p:notesMasterIdLst>
    <p:notesMasterId r:id="rId22"/>
  </p:notesMasterIdLst>
  <p:handoutMasterIdLst>
    <p:handoutMasterId r:id="rId23"/>
  </p:handoutMasterIdLst>
  <p:sldIdLst>
    <p:sldId id="325" r:id="rId14"/>
    <p:sldId id="419" r:id="rId15"/>
    <p:sldId id="420" r:id="rId16"/>
    <p:sldId id="421" r:id="rId17"/>
    <p:sldId id="422" r:id="rId18"/>
    <p:sldId id="423" r:id="rId19"/>
    <p:sldId id="415" r:id="rId20"/>
    <p:sldId id="387" r:id="rId2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D00"/>
    <a:srgbClr val="A0B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98" autoAdjust="0"/>
    <p:restoredTop sz="84658" autoAdjust="0"/>
  </p:normalViewPr>
  <p:slideViewPr>
    <p:cSldViewPr>
      <p:cViewPr varScale="1">
        <p:scale>
          <a:sx n="57" d="100"/>
          <a:sy n="57" d="100"/>
        </p:scale>
        <p:origin x="-1090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6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930" y="-12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dfs\f-TDE\Academic\Research\Low%20Carbon%20Building\Invest%20in%20Innovative%20refurb\Garth%20building\11-PROJECT%20ACTIVITIES\Monitoring%20data\Omnisense\Omnisens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1566563959764"/>
          <c:y val="0.12880756926138703"/>
          <c:w val="0.77930892490029136"/>
          <c:h val="0.656309784193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'four month energy saving'!$C$7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'four month energy saving'!$B$8:$B$9</c:f>
              <c:strCache>
                <c:ptCount val="2"/>
                <c:pt idx="0">
                  <c:v>Half year electricity consumption (mid Apr-mid Oct)</c:v>
                </c:pt>
                <c:pt idx="1">
                  <c:v>Half year  gas consumption (mid Apr-mid Oct)</c:v>
                </c:pt>
              </c:strCache>
            </c:strRef>
          </c:cat>
          <c:val>
            <c:numRef>
              <c:f>'four month energy saving'!$C$8:$C$9</c:f>
              <c:numCache>
                <c:formatCode>#,##0</c:formatCode>
                <c:ptCount val="2"/>
                <c:pt idx="0">
                  <c:v>20.392843655589125</c:v>
                </c:pt>
                <c:pt idx="1">
                  <c:v>45.054169022284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10-48B2-9E97-151A0B452471}"/>
            </c:ext>
          </c:extLst>
        </c:ser>
        <c:ser>
          <c:idx val="1"/>
          <c:order val="1"/>
          <c:tx>
            <c:strRef>
              <c:f>'four month energy saving'!$D$7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'four month energy saving'!$B$8:$B$9</c:f>
              <c:strCache>
                <c:ptCount val="2"/>
                <c:pt idx="0">
                  <c:v>Half year electricity consumption (mid Apr-mid Oct)</c:v>
                </c:pt>
                <c:pt idx="1">
                  <c:v>Half year  gas consumption (mid Apr-mid Oct)</c:v>
                </c:pt>
              </c:strCache>
            </c:strRef>
          </c:cat>
          <c:val>
            <c:numRef>
              <c:f>'four month energy saving'!$D$8:$D$9</c:f>
              <c:numCache>
                <c:formatCode>#,##0</c:formatCode>
                <c:ptCount val="2"/>
                <c:pt idx="0">
                  <c:v>18.670699395770392</c:v>
                </c:pt>
                <c:pt idx="1">
                  <c:v>9.8553839258759748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10-48B2-9E97-151A0B452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88288"/>
        <c:axId val="46140800"/>
      </c:barChart>
      <c:catAx>
        <c:axId val="5658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140800"/>
        <c:crosses val="autoZero"/>
        <c:auto val="1"/>
        <c:lblAlgn val="ctr"/>
        <c:lblOffset val="100"/>
        <c:noMultiLvlLbl val="0"/>
      </c:catAx>
      <c:valAx>
        <c:axId val="461408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6588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854201215155506"/>
          <c:y val="0.18677536781525086"/>
          <c:w val="0.38434541931630428"/>
          <c:h val="6.5249839524218312E-2"/>
        </c:manualLayout>
      </c:layout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0.43939</cdr:y>
    </cdr:from>
    <cdr:to>
      <cdr:x>0.17315</cdr:x>
      <cdr:y>0.5262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95536" y="2088232"/>
          <a:ext cx="1359032" cy="412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/>
            <a:t>kWh/m</a:t>
          </a:r>
          <a:r>
            <a:rPr lang="en-GB" sz="1800" baseline="30000" dirty="0"/>
            <a:t>2</a:t>
          </a:r>
        </a:p>
      </cdr:txBody>
    </cdr:sp>
  </cdr:relSizeAnchor>
  <cdr:relSizeAnchor xmlns:cdr="http://schemas.openxmlformats.org/drawingml/2006/chartDrawing">
    <cdr:from>
      <cdr:x>0.71615</cdr:x>
      <cdr:y>0</cdr:y>
    </cdr:from>
    <cdr:to>
      <cdr:x>1</cdr:x>
      <cdr:y>0.18403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20986" y="0"/>
          <a:ext cx="2227886" cy="874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>
              <a:solidFill>
                <a:srgbClr val="FF0000"/>
              </a:solidFill>
              <a:effectLst/>
            </a:rPr>
            <a:t>78% reduction on gas</a:t>
          </a:r>
          <a:r>
            <a:rPr lang="en-GB" sz="1800" b="1" baseline="0" dirty="0">
              <a:solidFill>
                <a:srgbClr val="FF0000"/>
              </a:solidFill>
              <a:effectLst/>
            </a:rPr>
            <a:t> consumption</a:t>
          </a:r>
          <a:endParaRPr lang="en-GB" sz="1800" dirty="0">
            <a:solidFill>
              <a:srgbClr val="FF0000"/>
            </a:solidFill>
            <a:effectLst/>
          </a:endParaRPr>
        </a:p>
        <a:p xmlns:a="http://schemas.openxmlformats.org/drawingml/2006/main">
          <a:endParaRPr lang="en-GB" sz="18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0.78899</cdr:x>
      <cdr:y>0.28603</cdr:y>
    </cdr:from>
    <cdr:to>
      <cdr:x>0.85708</cdr:x>
      <cdr:y>0.57075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6192688" y="1442417"/>
          <a:ext cx="534429" cy="1435791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0.22018</cdr:x>
      <cdr:y>0</cdr:y>
    </cdr:from>
    <cdr:to>
      <cdr:x>0.59633</cdr:x>
      <cdr:y>0.18403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28192" y="0"/>
          <a:ext cx="2952328" cy="92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 smtClean="0">
              <a:solidFill>
                <a:srgbClr val="FF0000"/>
              </a:solidFill>
              <a:effectLst/>
            </a:rPr>
            <a:t>8</a:t>
          </a:r>
          <a:r>
            <a:rPr lang="en-GB" sz="1800" b="1" dirty="0">
              <a:solidFill>
                <a:srgbClr val="FF0000"/>
              </a:solidFill>
              <a:effectLst/>
            </a:rPr>
            <a:t>% reduction on </a:t>
          </a:r>
          <a:r>
            <a:rPr lang="en-GB" sz="1800" b="1" dirty="0" smtClean="0">
              <a:solidFill>
                <a:srgbClr val="FF0000"/>
              </a:solidFill>
              <a:effectLst/>
            </a:rPr>
            <a:t>electricity </a:t>
          </a:r>
          <a:r>
            <a:rPr lang="en-GB" sz="1800" b="1" baseline="0" dirty="0" smtClean="0">
              <a:solidFill>
                <a:srgbClr val="FF0000"/>
              </a:solidFill>
              <a:effectLst/>
            </a:rPr>
            <a:t> </a:t>
          </a:r>
          <a:r>
            <a:rPr lang="en-GB" sz="1800" b="1" baseline="0" dirty="0">
              <a:solidFill>
                <a:srgbClr val="FF0000"/>
              </a:solidFill>
              <a:effectLst/>
            </a:rPr>
            <a:t>consumption</a:t>
          </a:r>
          <a:endParaRPr lang="en-GB" sz="1800" dirty="0">
            <a:solidFill>
              <a:srgbClr val="FF0000"/>
            </a:solidFill>
            <a:effectLst/>
          </a:endParaRPr>
        </a:p>
        <a:p xmlns:a="http://schemas.openxmlformats.org/drawingml/2006/main">
          <a:endParaRPr lang="en-GB" sz="1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F64A3-A051-46E5-A3F5-B553236C539D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30FB-8ACD-4086-9F36-3377983E8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20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FE018-D9E9-41B4-AC8A-75ED75C40C18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2DE83-A758-46CE-A7B5-5D0BAE9B7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2DE83-A758-46CE-A7B5-5D0BAE9B7A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58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4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1004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1004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1004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10048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10048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10048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C7F41-E2D6-4D58-9C16-CDAE71D0B452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10048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54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5000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9455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86B65-CF44-4178-8C96-EDDB08419C4A}" type="slidenum">
              <a:rPr kumimoji="0" lang="en-GB" alt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2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50000"/>
              </a:spcBef>
            </a:pPr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93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04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9DDA1-EBEA-40C3-BC45-CEB684C3F98C}" type="slidenum">
              <a:rPr kumimoji="0" lang="en-GB" altLang="en-GB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04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GB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04863"/>
            <a:ext cx="5360988" cy="402272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57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1" y="2071678"/>
            <a:ext cx="8545512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11150" y="312738"/>
            <a:ext cx="7213178" cy="152694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3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779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0459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768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796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434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5679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28701" y="338140"/>
            <a:ext cx="7827963" cy="947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1030" descr="OB PPT logo white 15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506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8614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8882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O:\Data\Administrative\Group\Marketing\ClientLogos\Ridge Logos\RidgeWord-GreenOnWhite-ForDocumen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215063"/>
            <a:ext cx="17129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5862638"/>
            <a:ext cx="5397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ingerle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0394" r="64877" b="6442"/>
          <a:stretch>
            <a:fillRect/>
          </a:stretch>
        </p:blipFill>
        <p:spPr bwMode="auto">
          <a:xfrm>
            <a:off x="6588125" y="6323013"/>
            <a:ext cx="1223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ioRegional - solutions for sustainability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330950"/>
            <a:ext cx="16557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6208713"/>
            <a:ext cx="1455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866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3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579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4680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B PPT banner white 15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43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28701" y="338140"/>
            <a:ext cx="7827963" cy="9477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1030" descr="OB PPT logo white 15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732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9568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1313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5718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6388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8956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531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121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65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4454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506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34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7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8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8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2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9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8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A2AD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8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8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8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matt\Dropbox (Personal)\ADMIN documents\Brookes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90" y="260648"/>
            <a:ext cx="1092453" cy="4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0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25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52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05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08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6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88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73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41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4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matt\Dropbox (Personal)\ADMIN documents\Brookes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90" y="260648"/>
            <a:ext cx="1092453" cy="4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85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67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2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37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93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98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335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51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01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84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matt\Dropbox (Personal)\ADMIN documents\Brookes 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90" y="260648"/>
            <a:ext cx="1092453" cy="4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43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6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91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41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67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61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89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851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4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32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8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05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93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43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81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22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59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26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25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93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693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45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964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1438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88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000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1788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8259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887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346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495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354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69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311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138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1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95" y="2071692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408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3227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084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21" y="2071680"/>
            <a:ext cx="8105549" cy="4054485"/>
          </a:xfrm>
        </p:spPr>
        <p:txBody>
          <a:bodyPr/>
          <a:lstStyle>
            <a:lvl1pPr marL="180931" indent="-180931">
              <a:spcBef>
                <a:spcPts val="1500"/>
              </a:spcBef>
              <a:defRPr b="0"/>
            </a:lvl1pPr>
            <a:lvl2pPr marL="449155" indent="-177758">
              <a:spcBef>
                <a:spcPts val="300"/>
              </a:spcBef>
              <a:defRPr sz="1600"/>
            </a:lvl2pPr>
            <a:lvl3pPr marL="715791" indent="-182519">
              <a:spcBef>
                <a:spcPts val="300"/>
              </a:spcBef>
              <a:defRPr sz="1600"/>
            </a:lvl3pPr>
            <a:lvl4pPr marL="982427" indent="-177758">
              <a:spcBef>
                <a:spcPts val="300"/>
              </a:spcBef>
              <a:defRPr sz="1600"/>
            </a:lvl4pPr>
            <a:lvl5pPr marL="1258586" indent="-180931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513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95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397" indent="-271397">
              <a:defRPr sz="1600"/>
            </a:lvl2pPr>
            <a:lvl3pPr marL="533272" indent="-261874">
              <a:defRPr sz="1600"/>
            </a:lvl3pPr>
            <a:lvl4pPr marL="804669" indent="-271397">
              <a:defRPr sz="1600"/>
            </a:lvl4pPr>
            <a:lvl5pPr marL="1077655" indent="-272984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64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397" indent="-271397">
              <a:defRPr sz="1600"/>
            </a:lvl2pPr>
            <a:lvl3pPr marL="533272" indent="-261874">
              <a:defRPr sz="1600"/>
            </a:lvl3pPr>
            <a:lvl4pPr marL="804669" indent="-271397">
              <a:defRPr sz="1600"/>
            </a:lvl4pPr>
            <a:lvl5pPr marL="1077655" indent="-272984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615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6895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09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3130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9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31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2071678"/>
            <a:ext cx="8105549" cy="4054485"/>
          </a:xfrm>
        </p:spPr>
        <p:txBody>
          <a:bodyPr/>
          <a:lstStyle>
            <a:lvl1pPr marL="180975" indent="-180975">
              <a:spcBef>
                <a:spcPts val="1500"/>
              </a:spcBef>
              <a:defRPr b="0"/>
            </a:lvl1pPr>
            <a:lvl2pPr marL="449263" indent="-177800">
              <a:spcBef>
                <a:spcPts val="300"/>
              </a:spcBef>
              <a:defRPr sz="1600"/>
            </a:lvl2pPr>
            <a:lvl3pPr marL="715963" indent="-182563">
              <a:spcBef>
                <a:spcPts val="300"/>
              </a:spcBef>
              <a:defRPr sz="1600"/>
            </a:lvl3pPr>
            <a:lvl4pPr marL="982663" indent="-177800">
              <a:spcBef>
                <a:spcPts val="300"/>
              </a:spcBef>
              <a:defRPr sz="1600"/>
            </a:lvl4pPr>
            <a:lvl5pPr marL="1258888" indent="-180975">
              <a:spcBef>
                <a:spcPts val="3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617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7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1959429"/>
            <a:ext cx="3622675" cy="4166734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  <a:lvl2pPr marL="271463" indent="-271463">
              <a:defRPr sz="1600"/>
            </a:lvl2pPr>
            <a:lvl3pPr marL="533400" indent="-261938">
              <a:defRPr sz="1600"/>
            </a:lvl3pPr>
            <a:lvl4pPr marL="804863" indent="-271463">
              <a:defRPr sz="1600"/>
            </a:lvl4pPr>
            <a:lvl5pPr marL="1077913" indent="-27305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2482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29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2588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0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OB PPT banner white 15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04802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6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01" y="183307"/>
            <a:ext cx="982582" cy="5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183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515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067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6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9921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7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732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86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7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83"/>
            <a:ext cx="5111750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50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2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712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4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03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2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99" y="2071707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1725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987" y="2071678"/>
            <a:ext cx="7813675" cy="4473585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13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38880" y="312738"/>
            <a:ext cx="7772400" cy="152694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4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theme" Target="../theme/theme12.xml"/><Relationship Id="rId9" Type="http://schemas.openxmlformats.org/officeDocument/2006/relationships/image" Target="../media/image1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180D-E0B5-43CF-A0C3-2AF26AD486DB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E487-9D76-4FE6-902E-D66E20373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3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71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fld id="{6E06BFF6-E92C-4694-96FC-1DDC7E9684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72866"/>
              <a:t>27/09/2019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866"/>
            <a:fld id="{236A6CC3-5011-417B-BFA1-EFA8AF7757A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1072866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1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O:\Data\Administrative\Group\Marketing\ClientLogos\Ridge Logos\RidgeWord-GreenOnWhite-ForDocuments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215063"/>
            <a:ext cx="17129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5862638"/>
            <a:ext cx="5397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kingerle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10394" r="64877" b="6442"/>
          <a:stretch>
            <a:fillRect/>
          </a:stretch>
        </p:blipFill>
        <p:spPr bwMode="auto">
          <a:xfrm>
            <a:off x="6588125" y="6323013"/>
            <a:ext cx="122396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BioRegional - solutions for sustainability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330950"/>
            <a:ext cx="16557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6208713"/>
            <a:ext cx="1455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9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BFF6-E92C-4694-96FC-1DDC7E9684C5}" type="datetimeFigureOut">
              <a:rPr lang="en-GB" smtClean="0"/>
              <a:t>27/09/2019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6CC3-5011-417B-BFA1-EFA8AF77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92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BA56-94DF-468B-887A-3A33707426A6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5E2F-77AD-462A-B66D-28FADFD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1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BD96-D637-4663-8D81-84E72EEC7AEA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8FB9-1209-40B0-81A1-DC160A78A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6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E21AD-BD8B-4BDD-8BAA-5A164B92F67E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1788-5865-4BFE-96E2-43D81F83C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2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85F09-2DAE-4F48-B889-9F4118432BD1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B49F9-6D1B-4D32-A3E6-9DBC3116E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513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4" y="338152"/>
            <a:ext cx="7827963" cy="947737"/>
          </a:xfrm>
          <a:prstGeom prst="rect">
            <a:avLst/>
          </a:prstGeom>
        </p:spPr>
        <p:txBody>
          <a:bodyPr vert="horz" lIns="0" tIns="45710" rIns="91418" bIns="4571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95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8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5pPr>
      <a:lvl6pPr marL="45709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18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27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361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31" indent="-18093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087" indent="-172996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655" indent="-16347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526809" indent="-15553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376" indent="-14601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399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338138"/>
            <a:ext cx="7827963" cy="947737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71688"/>
            <a:ext cx="78295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92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12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rgupta@brookes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8.jpeg"/><Relationship Id="rId5" Type="http://schemas.openxmlformats.org/officeDocument/2006/relationships/image" Target="../media/image25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es.ac.uk/uploadedFiles/Faculty_of_Technology,_Design_and_Environment/School_of_Architecture/Site_assets/Documents/lcbg-bpe-booklet-2015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83708" y="83172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Oxford Citizens Assembly on Climate Change</a:t>
            </a: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September 2019, </a:t>
            </a: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Oxford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48" y="5669722"/>
            <a:ext cx="9144000" cy="118827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dirty="0" smtClean="0">
                <a:solidFill>
                  <a:srgbClr val="A2AD00"/>
                </a:solidFill>
                <a:latin typeface="Arial" pitchFamily="34" charset="0"/>
                <a:cs typeface="Arial" pitchFamily="34" charset="0"/>
              </a:rPr>
              <a:t>Professor Rajat Gupta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Director of Low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Carbon Building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Research Group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Oxford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Brookes University, UK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smtClean="0">
                <a:solidFill>
                  <a:srgbClr val="A2AD00"/>
                </a:solidFill>
                <a:latin typeface="Arial" pitchFamily="34" charset="0"/>
                <a:cs typeface="Arial" pitchFamily="34" charset="0"/>
                <a:hlinkClick r:id="rId2"/>
              </a:rPr>
              <a:t>rgupta@brookes.ac.uk</a:t>
            </a:r>
            <a:r>
              <a:rPr lang="en-GB" sz="2000" dirty="0" smtClean="0">
                <a:solidFill>
                  <a:srgbClr val="A2AD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rgbClr val="A2AD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3708" y="1972063"/>
            <a:ext cx="9342276" cy="13258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GB" sz="3000" b="1" dirty="0" smtClean="0">
                <a:solidFill>
                  <a:schemeClr val="accent2"/>
                </a:solidFill>
              </a:rPr>
              <a:t>Buildings panel</a:t>
            </a:r>
            <a:endParaRPr lang="en-GB" sz="2700" dirty="0">
              <a:solidFill>
                <a:schemeClr val="accent2"/>
              </a:solidFill>
            </a:endParaRPr>
          </a:p>
        </p:txBody>
      </p:sp>
      <p:pic>
        <p:nvPicPr>
          <p:cNvPr id="11" name="Picture 6" descr="419_Retrofit_for_the_Future_int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/>
          <a:stretch>
            <a:fillRect/>
          </a:stretch>
        </p:blipFill>
        <p:spPr bwMode="auto">
          <a:xfrm>
            <a:off x="7236296" y="2868310"/>
            <a:ext cx="1564155" cy="224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8127254-exterior14-max cropp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"/>
          <a:stretch/>
        </p:blipFill>
        <p:spPr bwMode="auto">
          <a:xfrm>
            <a:off x="3630556" y="2847184"/>
            <a:ext cx="3410294" cy="229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:\Data\Jobs\Team109\290961 - Oxford Whole House Carbon Reduction Project\Neslon Street Booklet Images\Nelson Street Image 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66644"/>
            <a:ext cx="3039574" cy="22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p0018197\My Documents\Rohin Work\Retrofit for Future - FINAL\56 Nelson post-completion activities\Photos\56 Nelson 7 Sept 2011\front elevation (2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365" y="654544"/>
            <a:ext cx="2233919" cy="322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t="7924" r="28897"/>
          <a:stretch>
            <a:fillRect/>
          </a:stretch>
        </p:blipFill>
        <p:spPr bwMode="auto">
          <a:xfrm>
            <a:off x="5920827" y="2300497"/>
            <a:ext cx="3169176" cy="395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7504" y="188640"/>
            <a:ext cx="778772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Oxford whole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h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ouse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c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arbon reduction project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A2AD00"/>
              </a:solidFill>
              <a:effectLst/>
              <a:uLnTx/>
              <a:uFillTx/>
              <a:latin typeface="Arial"/>
              <a:ea typeface="ＭＳ Ｐゴシック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586" y="3952201"/>
            <a:ext cx="3701326" cy="2912090"/>
            <a:chOff x="971550" y="596900"/>
            <a:chExt cx="7199313" cy="56642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596900"/>
              <a:ext cx="7199313" cy="566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699792" y="1196752"/>
              <a:ext cx="5040560" cy="352839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2155060" y="4401111"/>
              <a:ext cx="4832292" cy="64807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9256" r="41371" b="5690"/>
          <a:stretch>
            <a:fillRect/>
          </a:stretch>
        </p:blipFill>
        <p:spPr bwMode="auto">
          <a:xfrm>
            <a:off x="2843397" y="836712"/>
            <a:ext cx="3024747" cy="389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8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monodraught.com/images/products/embed/1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30" y="369332"/>
            <a:ext cx="2772879" cy="25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850" y="241226"/>
            <a:ext cx="7416502" cy="5078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FFFF00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2BB1E"/>
                </a:solidFill>
                <a:effectLst/>
                <a:uLnTx/>
                <a:uFillTx/>
                <a:latin typeface="Arial" pitchFamily="34" charset="0"/>
                <a:ea typeface="SimSun"/>
                <a:cs typeface="Arial" pitchFamily="34" charset="0"/>
              </a:rPr>
              <a:t>Refurbishment interventions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B2BB1E"/>
              </a:solidFill>
              <a:effectLst/>
              <a:uLnTx/>
              <a:uFillTx/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04994"/>
            <a:ext cx="57474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Insulation (walls &amp; roofs) (U-value: 0.15 and 0.10)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Air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tightness: 3m</a:t>
            </a:r>
            <a:r>
              <a:rPr kumimoji="0" lang="en-GB" sz="2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3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/h/m</a:t>
            </a:r>
            <a:r>
              <a:rPr kumimoji="0" lang="en-GB" sz="21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2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 @ 50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Pa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High performance windows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Lighting (natural &amp; artificial)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Mechanical ventilation with heat recovery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Arial" pitchFamily="34" charset="0"/>
              </a:rPr>
              <a:t>Solar (PV &amp; Solar thermal)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Arial" pitchFamily="34" charset="0"/>
            </a:endParaRPr>
          </a:p>
        </p:txBody>
      </p:sp>
      <p:pic>
        <p:nvPicPr>
          <p:cNvPr id="6" name="Picture 1" descr="O:\Data\Jobs\Team109\290961 - Oxford Whole House Carbon Reduction Project\Neslon Street Booklet Images\Nelson Street Image 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5"/>
          <a:stretch/>
        </p:blipFill>
        <p:spPr bwMode="auto">
          <a:xfrm>
            <a:off x="0" y="4715348"/>
            <a:ext cx="1674070" cy="21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8127254-exterior14-max cropp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"/>
          <a:stretch/>
        </p:blipFill>
        <p:spPr bwMode="auto">
          <a:xfrm>
            <a:off x="3145723" y="4712790"/>
            <a:ext cx="3193907" cy="214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O:\Data\Jobs\Team109\290961 - Oxford Whole House Carbon Reduction Project\Photos\Pre Contract\SL3748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" r="17557" b="7718"/>
          <a:stretch>
            <a:fillRect/>
          </a:stretch>
        </p:blipFill>
        <p:spPr bwMode="auto">
          <a:xfrm>
            <a:off x="1638353" y="4715348"/>
            <a:ext cx="1507370" cy="21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O:\Data\Jobs\Team109\290961 - Oxford Whole House Carbon Reduction Project\Neslon Street Booklet Images\Nelson Street Image 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29" y="4715348"/>
            <a:ext cx="2843315" cy="21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O:\Data\Jobs\Team109\290961 - Oxford Whole House Carbon Reduction Project\Neslon Street Booklet Images\Nelson Street Image 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29" y="2844908"/>
            <a:ext cx="2804371" cy="187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MG_24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6976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88640"/>
            <a:ext cx="903649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AD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rPr>
              <a:t>Bicester Town council building</a:t>
            </a:r>
            <a:r>
              <a:rPr lang="en-GB" sz="2600" b="1" dirty="0">
                <a:solidFill>
                  <a:srgbClr val="A2AD00"/>
                </a:solidFill>
                <a:latin typeface="Arial"/>
                <a:ea typeface="ＭＳ Ｐゴシック"/>
                <a:cs typeface="Arial" charset="0"/>
              </a:rPr>
              <a:t>: </a:t>
            </a:r>
            <a:r>
              <a:rPr lang="en-GB" sz="2600" dirty="0">
                <a:solidFill>
                  <a:srgbClr val="A2AD00"/>
                </a:solidFill>
                <a:latin typeface="Arial"/>
                <a:ea typeface="ＭＳ Ｐゴシック"/>
                <a:cs typeface="Arial" charset="0"/>
              </a:rPr>
              <a:t>internal insulation, secondary glazing and ventilation strategy </a:t>
            </a:r>
            <a:endParaRPr kumimoji="0" lang="en-GB" sz="2600" i="0" u="none" strike="noStrike" kern="1200" cap="none" spc="0" normalizeH="0" baseline="0" noProof="0" dirty="0">
              <a:ln>
                <a:noFill/>
              </a:ln>
              <a:solidFill>
                <a:srgbClr val="A2AD00"/>
              </a:solidFill>
              <a:effectLst/>
              <a:uLnTx/>
              <a:uFillTx/>
              <a:latin typeface="Arial"/>
              <a:ea typeface="ＭＳ Ｐゴシック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>
            <a:off x="33338" y="260350"/>
            <a:ext cx="8847137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eaLnBrk="0" hangingPunct="0"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600" b="1" dirty="0">
                <a:solidFill>
                  <a:srgbClr val="A2AD00"/>
                </a:solidFill>
                <a:latin typeface="Arial"/>
                <a:ea typeface="ＭＳ Ｐゴシック"/>
                <a:cs typeface="Arial" charset="0"/>
              </a:rPr>
              <a:t>Actual energy savings (mid-April to mid-Oct14)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395536" y="906463"/>
          <a:ext cx="7848872" cy="50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15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4702" b="12077"/>
          <a:stretch/>
        </p:blipFill>
        <p:spPr bwMode="auto">
          <a:xfrm>
            <a:off x="0" y="1"/>
            <a:ext cx="91571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310" y="188640"/>
            <a:ext cx="8847138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Local</a:t>
            </a:r>
            <a:r>
              <a:rPr kumimoji="0" lang="en-GB" sz="35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energy </a:t>
            </a:r>
            <a:r>
              <a:rPr lang="en-GB" sz="3500" b="1" dirty="0" smtClean="0">
                <a:solidFill>
                  <a:prstClr val="black"/>
                </a:solidFill>
                <a:latin typeface="Calibri"/>
                <a:cs typeface="Arial" charset="0"/>
              </a:rPr>
              <a:t>mapping:  </a:t>
            </a:r>
            <a:r>
              <a:rPr kumimoji="0" lang="en-GB" sz="3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Fabric + heating + solar package – reduction in annual CO</a:t>
            </a:r>
            <a:r>
              <a:rPr kumimoji="0" lang="en-GB" sz="350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</a:t>
            </a:r>
            <a:r>
              <a:rPr kumimoji="0" lang="en-GB" sz="3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emissions</a:t>
            </a:r>
            <a:endParaRPr kumimoji="0" lang="en-GB" sz="3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24711"/>
            <a:ext cx="2619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3094" y="6575708"/>
            <a:ext cx="4572508" cy="2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© Crown Copyright and Database Right 2016. Ordnance Survey (</a:t>
            </a:r>
            <a:r>
              <a:rPr kumimoji="0" lang="en-GB" alt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Digimap</a:t>
            </a:r>
            <a:r>
              <a:rPr kumimoji="0" lang="en-GB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Licence)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38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21989" y="298368"/>
            <a:ext cx="7614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 smtClean="0">
                <a:solidFill>
                  <a:srgbClr val="A2AD00"/>
                </a:solidFill>
                <a:latin typeface="Arial"/>
                <a:ea typeface="ＭＳ Ｐゴシック"/>
                <a:cs typeface="Arial" charset="0"/>
              </a:rPr>
              <a:t>Construction quality matters otherwise performance gap will occur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A2AD00"/>
              </a:solidFill>
              <a:effectLst/>
              <a:uLnTx/>
              <a:uFillTx/>
              <a:latin typeface="Arial"/>
              <a:ea typeface="ＭＳ Ｐゴシック"/>
              <a:cs typeface="Arial" charset="0"/>
            </a:endParaRP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393432" y="1222725"/>
            <a:ext cx="5536117" cy="34125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u="sng" dirty="0" smtClean="0">
                <a:solidFill>
                  <a:srgbClr val="9EAB05"/>
                </a:solidFill>
                <a:ea typeface="Arial" charset="0"/>
                <a:cs typeface="Arial" charset="0"/>
              </a:rPr>
              <a:t>Windows</a:t>
            </a:r>
            <a:endParaRPr lang="en-GB" sz="2000" b="1" u="sng" dirty="0">
              <a:solidFill>
                <a:srgbClr val="9EAB05"/>
              </a:solidFill>
              <a:ea typeface="Arial" charset="0"/>
              <a:cs typeface="Arial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6255606" y="1190913"/>
            <a:ext cx="2467034" cy="54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ts val="1500"/>
              </a:spcBef>
              <a:spcAft>
                <a:spcPct val="0"/>
              </a:spcAft>
              <a:buFont typeface="Wingdings" pitchFamily="2" charset="2"/>
              <a:buChar char="§"/>
              <a:defRPr sz="2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49263" indent="-177800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15963" indent="-182563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982663" indent="-177800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258888" indent="-18097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9EAB05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Doors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9EAB05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24A52"/>
              </a:solidFill>
              <a:effectLst/>
              <a:uLnTx/>
              <a:uFillTx/>
              <a:latin typeface="Arial"/>
              <a:ea typeface="ＭＳ Ｐゴシック"/>
              <a:cs typeface="Arial" pitchFamily="34" charset="0"/>
            </a:endParaRP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424A52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9EAB05"/>
              </a:solidFill>
              <a:effectLst/>
              <a:uLnTx/>
              <a:uFillTx/>
              <a:latin typeface="Arial"/>
              <a:ea typeface="Arial" charset="0"/>
              <a:cs typeface="Arial" charset="0"/>
            </a:endParaRPr>
          </a:p>
          <a:p>
            <a:pPr marL="180975" marR="0" lvl="0" indent="-180975" algn="l" defTabSz="457200" rtl="0" eaLnBrk="0" fontAlgn="base" latinLnBrk="0" hangingPunct="0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24845" y="1839332"/>
            <a:ext cx="2719302" cy="4318797"/>
            <a:chOff x="400520" y="2073875"/>
            <a:chExt cx="2181072" cy="3463980"/>
          </a:xfrm>
        </p:grpSpPr>
        <p:pic>
          <p:nvPicPr>
            <p:cNvPr id="18" name="Picture 17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43" y="2073875"/>
              <a:ext cx="2173649" cy="161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20" y="3914656"/>
              <a:ext cx="2181071" cy="1623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411206" y="4119047"/>
            <a:ext cx="5510400" cy="2072202"/>
            <a:chOff x="3492182" y="2610858"/>
            <a:chExt cx="4319270" cy="1624274"/>
          </a:xfrm>
        </p:grpSpPr>
        <p:pic>
          <p:nvPicPr>
            <p:cNvPr id="29" name="Picture 2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182" y="2622867"/>
              <a:ext cx="2159635" cy="1612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817" y="2610858"/>
              <a:ext cx="2159635" cy="16135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411284" y="1839332"/>
            <a:ext cx="5510322" cy="2067403"/>
            <a:chOff x="3514407" y="2633980"/>
            <a:chExt cx="4237990" cy="1590040"/>
          </a:xfrm>
        </p:grpSpPr>
        <p:pic>
          <p:nvPicPr>
            <p:cNvPr id="20" name="Picture 1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407" y="2637790"/>
              <a:ext cx="2115185" cy="1582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592" y="2633980"/>
              <a:ext cx="2122805" cy="15900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405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7060" y="6309320"/>
            <a:ext cx="8568951" cy="4968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08032" tIns="54016" rIns="108032" bIns="54016">
            <a:spAutoFit/>
          </a:bodyPr>
          <a:lstStyle/>
          <a:p>
            <a:pPr marL="0" marR="0" lvl="0" indent="0" algn="ctr" defTabSz="10728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https://www.brookes.ac.uk/uploadedFiles/Faculty_of_Technology,_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Design_and_Environment/School_of_Architecture/Site_assets/Documents/lcbg-bpe-booklet-2015.pdf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4470" y="766317"/>
            <a:ext cx="7273925" cy="7184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8032" tIns="54016" rIns="108032" bIns="54016">
            <a:spAutoFit/>
          </a:bodyPr>
          <a:lstStyle/>
          <a:p>
            <a:pPr marL="0" marR="0" lvl="0" indent="0" algn="ctr" defTabSz="10728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you!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2781419" cy="39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68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LCBG Colour scheme">
      <a:dk1>
        <a:srgbClr val="424A52"/>
      </a:dk1>
      <a:lt1>
        <a:sysClr val="window" lastClr="FFFFFF"/>
      </a:lt1>
      <a:dk2>
        <a:srgbClr val="424A52"/>
      </a:dk2>
      <a:lt2>
        <a:srgbClr val="EEECE1"/>
      </a:lt2>
      <a:accent1>
        <a:srgbClr val="424A52"/>
      </a:accent1>
      <a:accent2>
        <a:srgbClr val="9EAB05"/>
      </a:accent2>
      <a:accent3>
        <a:srgbClr val="E3BA12"/>
      </a:accent3>
      <a:accent4>
        <a:srgbClr val="D10373"/>
      </a:accent4>
      <a:accent5>
        <a:srgbClr val="0085A1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LCBG Colour scheme">
      <a:dk1>
        <a:srgbClr val="424A52"/>
      </a:dk1>
      <a:lt1>
        <a:sysClr val="window" lastClr="FFFFFF"/>
      </a:lt1>
      <a:dk2>
        <a:srgbClr val="424A52"/>
      </a:dk2>
      <a:lt2>
        <a:srgbClr val="EEECE1"/>
      </a:lt2>
      <a:accent1>
        <a:srgbClr val="424A52"/>
      </a:accent1>
      <a:accent2>
        <a:srgbClr val="9EAB05"/>
      </a:accent2>
      <a:accent3>
        <a:srgbClr val="E3BA12"/>
      </a:accent3>
      <a:accent4>
        <a:srgbClr val="D10373"/>
      </a:accent4>
      <a:accent5>
        <a:srgbClr val="0085A1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2_Default Design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4147</TotalTime>
  <Words>165</Words>
  <Application>Microsoft Office PowerPoint</Application>
  <PresentationFormat>On-screen Show (4:3)</PresentationFormat>
  <Paragraphs>32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Office Theme</vt:lpstr>
      <vt:lpstr>3_Custom Design</vt:lpstr>
      <vt:lpstr>Custom Design</vt:lpstr>
      <vt:lpstr>1_Custom Design</vt:lpstr>
      <vt:lpstr>2_Custom Design</vt:lpstr>
      <vt:lpstr>4_Custom Design</vt:lpstr>
      <vt:lpstr>5_Custom Design</vt:lpstr>
      <vt:lpstr>6_Custom Design</vt:lpstr>
      <vt:lpstr>7_Custom Design</vt:lpstr>
      <vt:lpstr>3_Office Theme</vt:lpstr>
      <vt:lpstr>8_Custom Design</vt:lpstr>
      <vt:lpstr>2_Default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Brooke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Gregg</dc:creator>
  <cp:lastModifiedBy>Rajat Gupta</cp:lastModifiedBy>
  <cp:revision>499</cp:revision>
  <cp:lastPrinted>2019-09-11T19:05:04Z</cp:lastPrinted>
  <dcterms:created xsi:type="dcterms:W3CDTF">2017-06-06T15:40:58Z</dcterms:created>
  <dcterms:modified xsi:type="dcterms:W3CDTF">2019-09-27T22:14:16Z</dcterms:modified>
</cp:coreProperties>
</file>