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8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9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0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1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2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8" r:id="rId2"/>
    <p:sldMasterId id="2147483660" r:id="rId3"/>
    <p:sldMasterId id="2147483672" r:id="rId4"/>
    <p:sldMasterId id="2147483684" r:id="rId5"/>
    <p:sldMasterId id="2147483711" r:id="rId6"/>
    <p:sldMasterId id="2147483718" r:id="rId7"/>
    <p:sldMasterId id="2147483726" r:id="rId8"/>
    <p:sldMasterId id="2147483733" r:id="rId9"/>
    <p:sldMasterId id="2147483741" r:id="rId10"/>
    <p:sldMasterId id="2147483755" r:id="rId11"/>
    <p:sldMasterId id="2147483767" r:id="rId12"/>
    <p:sldMasterId id="2147483771" r:id="rId13"/>
  </p:sldMasterIdLst>
  <p:notesMasterIdLst>
    <p:notesMasterId r:id="rId22"/>
  </p:notesMasterIdLst>
  <p:handoutMasterIdLst>
    <p:handoutMasterId r:id="rId23"/>
  </p:handoutMasterIdLst>
  <p:sldIdLst>
    <p:sldId id="325" r:id="rId14"/>
    <p:sldId id="419" r:id="rId15"/>
    <p:sldId id="420" r:id="rId16"/>
    <p:sldId id="421" r:id="rId17"/>
    <p:sldId id="422" r:id="rId18"/>
    <p:sldId id="423" r:id="rId19"/>
    <p:sldId id="415" r:id="rId20"/>
    <p:sldId id="387" r:id="rId21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0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AD00"/>
    <a:srgbClr val="A0BB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698" autoAdjust="0"/>
    <p:restoredTop sz="84658" autoAdjust="0"/>
  </p:normalViewPr>
  <p:slideViewPr>
    <p:cSldViewPr>
      <p:cViewPr varScale="1">
        <p:scale>
          <a:sx n="57" d="100"/>
          <a:sy n="57" d="100"/>
        </p:scale>
        <p:origin x="-1090" y="-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160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930" y="-120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dfs\f-TDE\Academic\Research\Low%20Carbon%20Building\Invest%20in%20Innovative%20refurb\Garth%20building\11-PROJECT%20ACTIVITIES\Monitoring%20data\Omnisense\Omnisense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921566563959764"/>
          <c:y val="0.12880756926138703"/>
          <c:w val="0.77930892490029136"/>
          <c:h val="0.65630978419364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'four month energy saving'!$C$7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'four month energy saving'!$B$8:$B$9</c:f>
              <c:strCache>
                <c:ptCount val="2"/>
                <c:pt idx="0">
                  <c:v>Half year electricity consumption (mid Apr-mid Oct)</c:v>
                </c:pt>
                <c:pt idx="1">
                  <c:v>Half year  gas consumption (mid Apr-mid Oct)</c:v>
                </c:pt>
              </c:strCache>
            </c:strRef>
          </c:cat>
          <c:val>
            <c:numRef>
              <c:f>'four month energy saving'!$C$8:$C$9</c:f>
              <c:numCache>
                <c:formatCode>#,##0</c:formatCode>
                <c:ptCount val="2"/>
                <c:pt idx="0">
                  <c:v>20.392843655589125</c:v>
                </c:pt>
                <c:pt idx="1">
                  <c:v>45.054169022284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10-48B2-9E97-151A0B452471}"/>
            </c:ext>
          </c:extLst>
        </c:ser>
        <c:ser>
          <c:idx val="1"/>
          <c:order val="1"/>
          <c:tx>
            <c:strRef>
              <c:f>'four month energy saving'!$D$7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'four month energy saving'!$B$8:$B$9</c:f>
              <c:strCache>
                <c:ptCount val="2"/>
                <c:pt idx="0">
                  <c:v>Half year electricity consumption (mid Apr-mid Oct)</c:v>
                </c:pt>
                <c:pt idx="1">
                  <c:v>Half year  gas consumption (mid Apr-mid Oct)</c:v>
                </c:pt>
              </c:strCache>
            </c:strRef>
          </c:cat>
          <c:val>
            <c:numRef>
              <c:f>'four month energy saving'!$D$8:$D$9</c:f>
              <c:numCache>
                <c:formatCode>#,##0</c:formatCode>
                <c:ptCount val="2"/>
                <c:pt idx="0">
                  <c:v>18.670699395770392</c:v>
                </c:pt>
                <c:pt idx="1">
                  <c:v>9.8553839258759748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510-48B2-9E97-151A0B452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588288"/>
        <c:axId val="46140800"/>
      </c:barChart>
      <c:catAx>
        <c:axId val="5658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6140800"/>
        <c:crosses val="autoZero"/>
        <c:auto val="1"/>
        <c:lblAlgn val="ctr"/>
        <c:lblOffset val="100"/>
        <c:noMultiLvlLbl val="0"/>
      </c:catAx>
      <c:valAx>
        <c:axId val="4614080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565882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2854201215155506"/>
          <c:y val="0.18677536781525086"/>
          <c:w val="0.38434541931630428"/>
          <c:h val="6.5249839524218312E-2"/>
        </c:manualLayout>
      </c:layout>
      <c:overlay val="0"/>
      <c:txPr>
        <a:bodyPr/>
        <a:lstStyle/>
        <a:p>
          <a:pPr>
            <a:defRPr sz="3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0.43939</cdr:y>
    </cdr:from>
    <cdr:to>
      <cdr:x>0.17315</cdr:x>
      <cdr:y>0.5262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395536" y="2088232"/>
          <a:ext cx="1359032" cy="4125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800" dirty="0"/>
            <a:t>kWh/m</a:t>
          </a:r>
          <a:r>
            <a:rPr lang="en-GB" sz="1800" baseline="30000" dirty="0"/>
            <a:t>2</a:t>
          </a:r>
        </a:p>
      </cdr:txBody>
    </cdr:sp>
  </cdr:relSizeAnchor>
  <cdr:relSizeAnchor xmlns:cdr="http://schemas.openxmlformats.org/drawingml/2006/chartDrawing">
    <cdr:from>
      <cdr:x>0.71615</cdr:x>
      <cdr:y>0</cdr:y>
    </cdr:from>
    <cdr:to>
      <cdr:x>1</cdr:x>
      <cdr:y>0.18403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20986" y="0"/>
          <a:ext cx="2227886" cy="8746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b="1" dirty="0">
              <a:solidFill>
                <a:srgbClr val="FF0000"/>
              </a:solidFill>
              <a:effectLst/>
            </a:rPr>
            <a:t>78% reduction on gas</a:t>
          </a:r>
          <a:r>
            <a:rPr lang="en-GB" sz="1800" b="1" baseline="0" dirty="0">
              <a:solidFill>
                <a:srgbClr val="FF0000"/>
              </a:solidFill>
              <a:effectLst/>
            </a:rPr>
            <a:t> consumption</a:t>
          </a:r>
          <a:endParaRPr lang="en-GB" sz="1800" dirty="0">
            <a:solidFill>
              <a:srgbClr val="FF0000"/>
            </a:solidFill>
            <a:effectLst/>
          </a:endParaRPr>
        </a:p>
        <a:p xmlns:a="http://schemas.openxmlformats.org/drawingml/2006/main">
          <a:endParaRPr lang="en-GB" sz="18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0.78899</cdr:x>
      <cdr:y>0.28603</cdr:y>
    </cdr:from>
    <cdr:to>
      <cdr:x>0.85708</cdr:x>
      <cdr:y>0.57075</cdr:y>
    </cdr:to>
    <cdr:cxnSp macro="">
      <cdr:nvCxnSpPr>
        <cdr:cNvPr id="5" name="Straight Arrow Connector 4"/>
        <cdr:cNvCxnSpPr/>
      </cdr:nvCxnSpPr>
      <cdr:spPr>
        <a:xfrm xmlns:a="http://schemas.openxmlformats.org/drawingml/2006/main">
          <a:off x="6192688" y="1442417"/>
          <a:ext cx="534429" cy="1435791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0.22018</cdr:x>
      <cdr:y>0</cdr:y>
    </cdr:from>
    <cdr:to>
      <cdr:x>0.59633</cdr:x>
      <cdr:y>0.18403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728192" y="0"/>
          <a:ext cx="2952328" cy="9280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b="1" dirty="0" smtClean="0">
              <a:solidFill>
                <a:srgbClr val="FF0000"/>
              </a:solidFill>
              <a:effectLst/>
            </a:rPr>
            <a:t>8</a:t>
          </a:r>
          <a:r>
            <a:rPr lang="en-GB" sz="1800" b="1" dirty="0">
              <a:solidFill>
                <a:srgbClr val="FF0000"/>
              </a:solidFill>
              <a:effectLst/>
            </a:rPr>
            <a:t>% reduction on </a:t>
          </a:r>
          <a:r>
            <a:rPr lang="en-GB" sz="1800" b="1" dirty="0" smtClean="0">
              <a:solidFill>
                <a:srgbClr val="FF0000"/>
              </a:solidFill>
              <a:effectLst/>
            </a:rPr>
            <a:t>electricity </a:t>
          </a:r>
          <a:r>
            <a:rPr lang="en-GB" sz="1800" b="1" baseline="0" dirty="0" smtClean="0">
              <a:solidFill>
                <a:srgbClr val="FF0000"/>
              </a:solidFill>
              <a:effectLst/>
            </a:rPr>
            <a:t> </a:t>
          </a:r>
          <a:r>
            <a:rPr lang="en-GB" sz="1800" b="1" baseline="0" dirty="0">
              <a:solidFill>
                <a:srgbClr val="FF0000"/>
              </a:solidFill>
              <a:effectLst/>
            </a:rPr>
            <a:t>consumption</a:t>
          </a:r>
          <a:endParaRPr lang="en-GB" sz="1800" dirty="0">
            <a:solidFill>
              <a:srgbClr val="FF0000"/>
            </a:solidFill>
            <a:effectLst/>
          </a:endParaRPr>
        </a:p>
        <a:p xmlns:a="http://schemas.openxmlformats.org/drawingml/2006/main">
          <a:endParaRPr lang="en-GB" sz="1800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F64A3-A051-46E5-A3F5-B553236C539D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330FB-8ACD-4086-9F36-3377983E8E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209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FE018-D9E9-41B4-AC8A-75ED75C40C18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2DE83-A758-46CE-A7B5-5D0BAE9B7A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05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2DE83-A758-46CE-A7B5-5D0BAE9B7A2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581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048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10048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10048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10048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10048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1004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1004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1004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10048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1004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5C7F41-E2D6-4D58-9C16-CDAE71D0B452}" type="slidenum">
              <a:rPr kumimoji="0" lang="en-GB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10048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5400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spcBef>
                <a:spcPct val="5000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79455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20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786B65-CF44-4178-8C96-EDDB08419C4A}" type="slidenum">
              <a:rPr kumimoji="0" lang="en-GB" alt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20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altLang="en-GB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59350" cy="37211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>
              <a:spcBef>
                <a:spcPct val="50000"/>
              </a:spcBef>
            </a:pPr>
            <a:endParaRPr lang="en-GB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3935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0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D9DDA1-EBEA-40C3-BC45-CEB684C3F98C}" type="slidenum">
              <a:rPr kumimoji="0" lang="en-GB" altLang="en-GB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04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altLang="en-GB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804863"/>
            <a:ext cx="5360988" cy="4022725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1577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151" y="2071678"/>
            <a:ext cx="8545512" cy="4473585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11150" y="312738"/>
            <a:ext cx="7213178" cy="1526948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3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7796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13" y="2071678"/>
            <a:ext cx="8105549" cy="4054485"/>
          </a:xfrm>
        </p:spPr>
        <p:txBody>
          <a:bodyPr/>
          <a:lstStyle>
            <a:lvl1pPr marL="180975" indent="-180975">
              <a:spcBef>
                <a:spcPts val="1500"/>
              </a:spcBef>
              <a:defRPr b="0"/>
            </a:lvl1pPr>
            <a:lvl2pPr marL="449263" indent="-177800">
              <a:spcBef>
                <a:spcPts val="300"/>
              </a:spcBef>
              <a:defRPr sz="1600"/>
            </a:lvl2pPr>
            <a:lvl3pPr marL="715963" indent="-182563">
              <a:spcBef>
                <a:spcPts val="300"/>
              </a:spcBef>
              <a:defRPr sz="1600"/>
            </a:lvl3pPr>
            <a:lvl4pPr marL="982663" indent="-177800">
              <a:spcBef>
                <a:spcPts val="300"/>
              </a:spcBef>
              <a:defRPr sz="1600"/>
            </a:lvl4pPr>
            <a:lvl5pPr marL="1258888" indent="-180975">
              <a:spcBef>
                <a:spcPts val="3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804594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7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656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76890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379678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74340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45679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28701" y="338140"/>
            <a:ext cx="7827963" cy="9477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4" name="Picture 1030" descr="OB PPT logo white 150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850694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7" y="2071678"/>
            <a:ext cx="7813675" cy="4473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68614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7" y="2071678"/>
            <a:ext cx="7813675" cy="4473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188822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O:\Data\Administrative\Group\Marketing\ClientLogos\Ridge Logos\RidgeWord-GreenOnWhite-ForDocument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6215063"/>
            <a:ext cx="17129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5862638"/>
            <a:ext cx="539750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kingerle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 t="10394" r="64877" b="6442"/>
          <a:stretch>
            <a:fillRect/>
          </a:stretch>
        </p:blipFill>
        <p:spPr bwMode="auto">
          <a:xfrm>
            <a:off x="6588125" y="6323013"/>
            <a:ext cx="1223963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BioRegional - solutions for sustainability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6330950"/>
            <a:ext cx="165576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3" y="6208713"/>
            <a:ext cx="1455737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8660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13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55794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338138"/>
            <a:ext cx="7827963" cy="947737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7" y="1959429"/>
            <a:ext cx="3622675" cy="4166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656" y="1959429"/>
            <a:ext cx="3622675" cy="41667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46805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OB PPT banner white 150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6432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28701" y="338140"/>
            <a:ext cx="7827963" cy="9477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4" name="Picture 1030" descr="OB PPT logo white 150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1732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495680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1313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57181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163888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8956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5314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2121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365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44547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15063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6347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31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7" y="2071678"/>
            <a:ext cx="7813675" cy="4473585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673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181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389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26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498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582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A2AD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8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8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8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8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C:\Users\matt\Dropbox (Personal)\ADMIN documents\Brookes logo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090" y="260648"/>
            <a:ext cx="1092453" cy="4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8024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125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05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705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408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767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188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73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3418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2404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75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C:\Users\matt\Dropbox (Personal)\ADMIN documents\Brookes logo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090" y="260648"/>
            <a:ext cx="1092453" cy="4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9853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5674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8725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37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9937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980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1335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4515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8017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7843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6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C:\Users\matt\Dropbox (Personal)\ADMIN documents\Brookes logo.t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090" y="260648"/>
            <a:ext cx="1092453" cy="4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043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366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1915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4414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5673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4610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0898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8517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4049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7325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480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5056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3939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1436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9814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225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1593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1260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7255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9938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6934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7" y="2071678"/>
            <a:ext cx="7813675" cy="4473585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4452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9644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555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OB PPT banner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3213"/>
            <a:ext cx="85344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1438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13" y="2071678"/>
            <a:ext cx="8105549" cy="4054485"/>
          </a:xfrm>
        </p:spPr>
        <p:txBody>
          <a:bodyPr/>
          <a:lstStyle>
            <a:lvl1pPr marL="180975" indent="-180975">
              <a:spcBef>
                <a:spcPts val="1500"/>
              </a:spcBef>
              <a:defRPr b="0"/>
            </a:lvl1pPr>
            <a:lvl2pPr marL="449263" indent="-177800">
              <a:spcBef>
                <a:spcPts val="300"/>
              </a:spcBef>
              <a:defRPr sz="1600"/>
            </a:lvl2pPr>
            <a:lvl3pPr marL="715963" indent="-182563">
              <a:spcBef>
                <a:spcPts val="300"/>
              </a:spcBef>
              <a:defRPr sz="1600"/>
            </a:lvl3pPr>
            <a:lvl4pPr marL="982663" indent="-177800">
              <a:spcBef>
                <a:spcPts val="300"/>
              </a:spcBef>
              <a:defRPr sz="1600"/>
            </a:lvl4pPr>
            <a:lvl5pPr marL="1258888" indent="-180975">
              <a:spcBef>
                <a:spcPts val="3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3886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7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656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0003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11788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8259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7" y="2071678"/>
            <a:ext cx="7813675" cy="4473585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872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555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OB PPT banner 150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03213"/>
            <a:ext cx="85344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3467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13" y="2071678"/>
            <a:ext cx="8105549" cy="4054485"/>
          </a:xfrm>
        </p:spPr>
        <p:txBody>
          <a:bodyPr/>
          <a:lstStyle>
            <a:lvl1pPr marL="180975" indent="-180975">
              <a:spcBef>
                <a:spcPts val="1500"/>
              </a:spcBef>
              <a:defRPr b="0"/>
            </a:lvl1pPr>
            <a:lvl2pPr marL="449263" indent="-177800">
              <a:spcBef>
                <a:spcPts val="300"/>
              </a:spcBef>
              <a:defRPr sz="1600"/>
            </a:lvl2pPr>
            <a:lvl3pPr marL="715963" indent="-182563">
              <a:spcBef>
                <a:spcPts val="300"/>
              </a:spcBef>
              <a:defRPr sz="1600"/>
            </a:lvl3pPr>
            <a:lvl4pPr marL="982663" indent="-177800">
              <a:spcBef>
                <a:spcPts val="300"/>
              </a:spcBef>
              <a:defRPr sz="1600"/>
            </a:lvl4pPr>
            <a:lvl5pPr marL="1258888" indent="-180975">
              <a:spcBef>
                <a:spcPts val="300"/>
              </a:spcBef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4495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7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656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3549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69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2311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1380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44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1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95" y="2071692"/>
            <a:ext cx="7813675" cy="4473585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457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4080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555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OB PPT banner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3227"/>
            <a:ext cx="85344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70844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21" y="2071680"/>
            <a:ext cx="8105549" cy="4054485"/>
          </a:xfrm>
        </p:spPr>
        <p:txBody>
          <a:bodyPr/>
          <a:lstStyle>
            <a:lvl1pPr marL="180931" indent="-180931">
              <a:spcBef>
                <a:spcPts val="1500"/>
              </a:spcBef>
              <a:defRPr b="0"/>
            </a:lvl1pPr>
            <a:lvl2pPr marL="449155" indent="-177758">
              <a:spcBef>
                <a:spcPts val="300"/>
              </a:spcBef>
              <a:defRPr sz="1600"/>
            </a:lvl2pPr>
            <a:lvl3pPr marL="715791" indent="-182519">
              <a:spcBef>
                <a:spcPts val="300"/>
              </a:spcBef>
              <a:defRPr sz="1600"/>
            </a:lvl3pPr>
            <a:lvl4pPr marL="982427" indent="-177758">
              <a:spcBef>
                <a:spcPts val="300"/>
              </a:spcBef>
              <a:defRPr sz="1600"/>
            </a:lvl4pPr>
            <a:lvl5pPr marL="1258586" indent="-180931">
              <a:spcBef>
                <a:spcPts val="3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5513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95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397" indent="-271397">
              <a:defRPr sz="1600"/>
            </a:lvl2pPr>
            <a:lvl3pPr marL="533272" indent="-261874">
              <a:defRPr sz="1600"/>
            </a:lvl3pPr>
            <a:lvl4pPr marL="804669" indent="-271397">
              <a:defRPr sz="1600"/>
            </a:lvl4pPr>
            <a:lvl5pPr marL="1077655" indent="-272984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664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397" indent="-271397">
              <a:defRPr sz="1600"/>
            </a:lvl2pPr>
            <a:lvl3pPr marL="533272" indent="-261874">
              <a:defRPr sz="1600"/>
            </a:lvl3pPr>
            <a:lvl4pPr marL="804669" indent="-271397">
              <a:defRPr sz="1600"/>
            </a:lvl4pPr>
            <a:lvl5pPr marL="1077655" indent="-272984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26155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36895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2099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7" y="2071678"/>
            <a:ext cx="7813675" cy="4473585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3130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555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OB PPT banner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3213"/>
            <a:ext cx="85344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479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63153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13" y="2071678"/>
            <a:ext cx="8105549" cy="4054485"/>
          </a:xfrm>
        </p:spPr>
        <p:txBody>
          <a:bodyPr/>
          <a:lstStyle>
            <a:lvl1pPr marL="180975" indent="-180975">
              <a:spcBef>
                <a:spcPts val="1500"/>
              </a:spcBef>
              <a:defRPr b="0"/>
            </a:lvl1pPr>
            <a:lvl2pPr marL="449263" indent="-177800">
              <a:spcBef>
                <a:spcPts val="300"/>
              </a:spcBef>
              <a:defRPr sz="1600"/>
            </a:lvl2pPr>
            <a:lvl3pPr marL="715963" indent="-182563">
              <a:spcBef>
                <a:spcPts val="300"/>
              </a:spcBef>
              <a:defRPr sz="1600"/>
            </a:lvl3pPr>
            <a:lvl4pPr marL="982663" indent="-177800">
              <a:spcBef>
                <a:spcPts val="300"/>
              </a:spcBef>
              <a:defRPr sz="1600"/>
            </a:lvl4pPr>
            <a:lvl5pPr marL="1258888" indent="-180975">
              <a:spcBef>
                <a:spcPts val="300"/>
              </a:spcBef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6177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7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656" y="1959429"/>
            <a:ext cx="3622675" cy="4166734"/>
          </a:xfrm>
        </p:spPr>
        <p:txBody>
          <a:bodyPr>
            <a:normAutofit/>
          </a:bodyPr>
          <a:lstStyle>
            <a:lvl1pPr marL="0" indent="0">
              <a:buNone/>
              <a:defRPr sz="1600" b="1"/>
            </a:lvl1pPr>
            <a:lvl2pPr marL="271463" indent="-271463">
              <a:defRPr sz="1600"/>
            </a:lvl2pPr>
            <a:lvl3pPr marL="533400" indent="-261938">
              <a:defRPr sz="1600"/>
            </a:lvl3pPr>
            <a:lvl4pPr marL="804863" indent="-271463">
              <a:defRPr sz="1600"/>
            </a:lvl4pPr>
            <a:lvl5pPr marL="1077913" indent="-27305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22482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1529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2588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50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OB PPT banner white 150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304802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068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401" y="183307"/>
            <a:ext cx="982582" cy="53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183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2515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643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28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9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7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21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5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5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14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30672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16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9921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433" indent="0">
              <a:buNone/>
              <a:defRPr sz="2300" b="1"/>
            </a:lvl2pPr>
            <a:lvl3pPr marL="1072866" indent="0">
              <a:buNone/>
              <a:defRPr sz="2100" b="1"/>
            </a:lvl3pPr>
            <a:lvl4pPr marL="1609298" indent="0">
              <a:buNone/>
              <a:defRPr sz="1900" b="1"/>
            </a:lvl4pPr>
            <a:lvl5pPr marL="2145731" indent="0">
              <a:buNone/>
              <a:defRPr sz="1900" b="1"/>
            </a:lvl5pPr>
            <a:lvl6pPr marL="2682164" indent="0">
              <a:buNone/>
              <a:defRPr sz="1900" b="1"/>
            </a:lvl6pPr>
            <a:lvl7pPr marL="3218597" indent="0">
              <a:buNone/>
              <a:defRPr sz="1900" b="1"/>
            </a:lvl7pPr>
            <a:lvl8pPr marL="3755029" indent="0">
              <a:buNone/>
              <a:defRPr sz="1900" b="1"/>
            </a:lvl8pPr>
            <a:lvl9pPr marL="4291462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433" indent="0">
              <a:buNone/>
              <a:defRPr sz="2300" b="1"/>
            </a:lvl2pPr>
            <a:lvl3pPr marL="1072866" indent="0">
              <a:buNone/>
              <a:defRPr sz="2100" b="1"/>
            </a:lvl3pPr>
            <a:lvl4pPr marL="1609298" indent="0">
              <a:buNone/>
              <a:defRPr sz="1900" b="1"/>
            </a:lvl4pPr>
            <a:lvl5pPr marL="2145731" indent="0">
              <a:buNone/>
              <a:defRPr sz="1900" b="1"/>
            </a:lvl5pPr>
            <a:lvl6pPr marL="2682164" indent="0">
              <a:buNone/>
              <a:defRPr sz="1900" b="1"/>
            </a:lvl6pPr>
            <a:lvl7pPr marL="3218597" indent="0">
              <a:buNone/>
              <a:defRPr sz="1900" b="1"/>
            </a:lvl7pPr>
            <a:lvl8pPr marL="3755029" indent="0">
              <a:buNone/>
              <a:defRPr sz="1900" b="1"/>
            </a:lvl8pPr>
            <a:lvl9pPr marL="4291462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3176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77323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84864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8" y="273070"/>
            <a:ext cx="3008313" cy="116205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83"/>
            <a:ext cx="5111750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36433" indent="0">
              <a:buNone/>
              <a:defRPr sz="1400"/>
            </a:lvl2pPr>
            <a:lvl3pPr marL="1072866" indent="0">
              <a:buNone/>
              <a:defRPr sz="1200"/>
            </a:lvl3pPr>
            <a:lvl4pPr marL="1609298" indent="0">
              <a:buNone/>
              <a:defRPr sz="1100"/>
            </a:lvl4pPr>
            <a:lvl5pPr marL="2145731" indent="0">
              <a:buNone/>
              <a:defRPr sz="1100"/>
            </a:lvl5pPr>
            <a:lvl6pPr marL="2682164" indent="0">
              <a:buNone/>
              <a:defRPr sz="1100"/>
            </a:lvl6pPr>
            <a:lvl7pPr marL="3218597" indent="0">
              <a:buNone/>
              <a:defRPr sz="1100"/>
            </a:lvl7pPr>
            <a:lvl8pPr marL="3755029" indent="0">
              <a:buNone/>
              <a:defRPr sz="1100"/>
            </a:lvl8pPr>
            <a:lvl9pPr marL="4291462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9500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22"/>
            <a:ext cx="5486400" cy="56673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800"/>
            </a:lvl1pPr>
            <a:lvl2pPr marL="536433" indent="0">
              <a:buNone/>
              <a:defRPr sz="3300"/>
            </a:lvl2pPr>
            <a:lvl3pPr marL="1072866" indent="0">
              <a:buNone/>
              <a:defRPr sz="2800"/>
            </a:lvl3pPr>
            <a:lvl4pPr marL="1609298" indent="0">
              <a:buNone/>
              <a:defRPr sz="2300"/>
            </a:lvl4pPr>
            <a:lvl5pPr marL="2145731" indent="0">
              <a:buNone/>
              <a:defRPr sz="2300"/>
            </a:lvl5pPr>
            <a:lvl6pPr marL="2682164" indent="0">
              <a:buNone/>
              <a:defRPr sz="2300"/>
            </a:lvl6pPr>
            <a:lvl7pPr marL="3218597" indent="0">
              <a:buNone/>
              <a:defRPr sz="2300"/>
            </a:lvl7pPr>
            <a:lvl8pPr marL="3755029" indent="0">
              <a:buNone/>
              <a:defRPr sz="2300"/>
            </a:lvl8pPr>
            <a:lvl9pPr marL="4291462" indent="0">
              <a:buNone/>
              <a:defRPr sz="23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94"/>
            <a:ext cx="5486400" cy="804863"/>
          </a:xfrm>
        </p:spPr>
        <p:txBody>
          <a:bodyPr/>
          <a:lstStyle>
            <a:lvl1pPr marL="0" indent="0">
              <a:buNone/>
              <a:defRPr sz="1600"/>
            </a:lvl1pPr>
            <a:lvl2pPr marL="536433" indent="0">
              <a:buNone/>
              <a:defRPr sz="1400"/>
            </a:lvl2pPr>
            <a:lvl3pPr marL="1072866" indent="0">
              <a:buNone/>
              <a:defRPr sz="1200"/>
            </a:lvl3pPr>
            <a:lvl4pPr marL="1609298" indent="0">
              <a:buNone/>
              <a:defRPr sz="1100"/>
            </a:lvl4pPr>
            <a:lvl5pPr marL="2145731" indent="0">
              <a:buNone/>
              <a:defRPr sz="1100"/>
            </a:lvl5pPr>
            <a:lvl6pPr marL="2682164" indent="0">
              <a:buNone/>
              <a:defRPr sz="1100"/>
            </a:lvl6pPr>
            <a:lvl7pPr marL="3218597" indent="0">
              <a:buNone/>
              <a:defRPr sz="1100"/>
            </a:lvl7pPr>
            <a:lvl8pPr marL="3755029" indent="0">
              <a:buNone/>
              <a:defRPr sz="1100"/>
            </a:lvl8pPr>
            <a:lvl9pPr marL="4291462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5712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15429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1038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0" y="304802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99" y="2071707"/>
            <a:ext cx="7813675" cy="4473585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536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2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1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17259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OB PPT banner white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115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7" y="2071678"/>
            <a:ext cx="7813675" cy="4473585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138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555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OB PPT banner 15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3213"/>
            <a:ext cx="85344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38880" y="312738"/>
            <a:ext cx="7772400" cy="1526948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4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10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theme" Target="../theme/theme12.xml"/><Relationship Id="rId9" Type="http://schemas.openxmlformats.org/officeDocument/2006/relationships/image" Target="../media/image15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61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Relationship Id="rId9" Type="http://schemas.openxmlformats.org/officeDocument/2006/relationships/image" Target="../media/image5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74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E180D-E0B5-43CF-A0C3-2AF26AD486DB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8E487-9D76-4FE6-902E-D66E20373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31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50" r:id="rId2"/>
    <p:sldLayoutId id="214748364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71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107287" tIns="53643" rIns="107287" bIns="5364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107287" tIns="53643" rIns="107287" bIns="5364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73"/>
            <a:ext cx="21336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866"/>
            <a:fld id="{6E06BFF6-E92C-4694-96FC-1DDC7E9684C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072866"/>
              <a:t>27/09/2019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3"/>
            <a:ext cx="28956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866"/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73"/>
            <a:ext cx="21336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866"/>
            <a:fld id="{236A6CC3-5011-417B-BFA1-EFA8AF7757A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1072866"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1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</p:sldLayoutIdLst>
  <p:txStyles>
    <p:titleStyle>
      <a:lvl1pPr algn="ctr" defTabSz="1072866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325" indent="-402325" algn="l" defTabSz="107286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defTabSz="1072866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2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515" indent="-268216" algn="l" defTabSz="107286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947" indent="-268216" algn="l" defTabSz="107286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380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813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46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678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30" descr="OB PPT logo white 150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30480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338138"/>
            <a:ext cx="7827963" cy="947737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0" y="2071688"/>
            <a:ext cx="782955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0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6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 cap="all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1pPr>
      <a:lvl2pPr marL="630238" indent="-173038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077913" indent="-1635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3pPr>
      <a:lvl4pPr marL="1527175" indent="-1555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4pPr>
      <a:lvl5pPr marL="1974850" indent="-1460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O:\Data\Administrative\Group\Marketing\ClientLogos\Ridge Logos\RidgeWord-GreenOnWhite-ForDocuments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6215063"/>
            <a:ext cx="17129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5862638"/>
            <a:ext cx="539750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3" descr="kingerlee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 t="10394" r="64877" b="6442"/>
          <a:stretch>
            <a:fillRect/>
          </a:stretch>
        </p:blipFill>
        <p:spPr bwMode="auto">
          <a:xfrm>
            <a:off x="6588125" y="6323013"/>
            <a:ext cx="1223963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" descr="BioRegional - solutions for sustainability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6330950"/>
            <a:ext cx="165576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5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3" y="6208713"/>
            <a:ext cx="1455737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295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BFF6-E92C-4694-96FC-1DDC7E9684C5}" type="datetimeFigureOut">
              <a:rPr lang="en-GB" smtClean="0"/>
              <a:t>27/09/2019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A6CC3-5011-417B-BFA1-EFA8AF7757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9925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EBA56-94DF-468B-887A-3A33707426A6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B5E2F-77AD-462A-B66D-28FADFDF1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41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0BD96-D637-4663-8D81-84E72EEC7AEA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A8FB9-1209-40B0-81A1-DC160A78A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56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E21AD-BD8B-4BDD-8BAA-5A164B92F67E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21788-5865-4BFE-96E2-43D81F83C4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24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85F09-2DAE-4F48-B889-9F4118432BD1}" type="datetimeFigureOut">
              <a:rPr lang="en-GB" smtClean="0"/>
              <a:t>27/09/2019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B49F9-6D1B-4D32-A3E6-9DBC3116EF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7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30" descr="OB PPT logo white 150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30480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338138"/>
            <a:ext cx="7827963" cy="947737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0" y="2071688"/>
            <a:ext cx="782955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8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 cap="all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1pPr>
      <a:lvl2pPr marL="630238" indent="-173038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077913" indent="-1635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3pPr>
      <a:lvl4pPr marL="1527175" indent="-1555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4pPr>
      <a:lvl5pPr marL="1974850" indent="-1460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30" descr="OB PPT logo white 150"/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338138"/>
            <a:ext cx="7827963" cy="947737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0" y="2071688"/>
            <a:ext cx="782955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151345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 cap="all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1pPr>
      <a:lvl2pPr marL="630238" indent="-173038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077913" indent="-1635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3pPr>
      <a:lvl4pPr marL="1527175" indent="-1555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4pPr>
      <a:lvl5pPr marL="1974850" indent="-1460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30" descr="OB PPT logo white 150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30480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4" y="338152"/>
            <a:ext cx="7827963" cy="947737"/>
          </a:xfrm>
          <a:prstGeom prst="rect">
            <a:avLst/>
          </a:prstGeom>
        </p:spPr>
        <p:txBody>
          <a:bodyPr vert="horz" lIns="0" tIns="45710" rIns="91418" bIns="4571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0" y="2071695"/>
            <a:ext cx="782955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10" rIns="91418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87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 cap="all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5pPr>
      <a:lvl6pPr marL="45709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6pPr>
      <a:lvl7pPr marL="91418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7pPr>
      <a:lvl8pPr marL="137127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8pPr>
      <a:lvl9pPr marL="1828361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9pPr>
    </p:titleStyle>
    <p:bodyStyle>
      <a:lvl1pPr marL="180931" indent="-18093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1pPr>
      <a:lvl2pPr marL="630087" indent="-172996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077655" indent="-16347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3pPr>
      <a:lvl4pPr marL="1526809" indent="-155537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4pPr>
      <a:lvl5pPr marL="1974376" indent="-14601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3996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86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78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68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30" descr="OB PPT logo white 15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4800" y="304800"/>
            <a:ext cx="85280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338138"/>
            <a:ext cx="7827963" cy="947737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0" y="2071688"/>
            <a:ext cx="782955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30921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 cap="all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12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pitchFamily="124" charset="-128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1pPr>
      <a:lvl2pPr marL="630238" indent="-173038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077913" indent="-1635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3pPr>
      <a:lvl4pPr marL="1527175" indent="-1555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4pPr>
      <a:lvl5pPr marL="1974850" indent="-1460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mailto:rgupta@brookes.ac.uk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18.jpeg"/><Relationship Id="rId5" Type="http://schemas.openxmlformats.org/officeDocument/2006/relationships/image" Target="../media/image25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8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ookes.ac.uk/uploadedFiles/Faculty_of_Technology,_Design_and_Environment/School_of_Architecture/Site_assets/Documents/lcbg-bpe-booklet-2015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83708" y="831728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Oxford Citizens Assembly on Climate Change</a:t>
            </a:r>
            <a:endParaRPr lang="en-GB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28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September 2019, </a:t>
            </a: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Oxford</a:t>
            </a:r>
            <a:endParaRPr lang="en-GB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748" y="5669722"/>
            <a:ext cx="9144000" cy="118827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600" dirty="0" smtClean="0">
                <a:solidFill>
                  <a:srgbClr val="A2AD00"/>
                </a:solidFill>
                <a:latin typeface="Arial" pitchFamily="34" charset="0"/>
                <a:cs typeface="Arial" pitchFamily="34" charset="0"/>
              </a:rPr>
              <a:t>Professor Rajat Gupta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Director of Low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Carbon Building </a:t>
            </a:r>
            <a:r>
              <a:rPr lang="en-GB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Research Group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Oxford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Brookes University, UK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dirty="0" smtClean="0">
                <a:solidFill>
                  <a:srgbClr val="A2AD00"/>
                </a:solidFill>
                <a:latin typeface="Arial" pitchFamily="34" charset="0"/>
                <a:cs typeface="Arial" pitchFamily="34" charset="0"/>
                <a:hlinkClick r:id="rId2"/>
              </a:rPr>
              <a:t>rgupta@brookes.ac.uk</a:t>
            </a:r>
            <a:r>
              <a:rPr lang="en-GB" sz="2000" dirty="0" smtClean="0">
                <a:solidFill>
                  <a:srgbClr val="A2AD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sz="2000" dirty="0">
              <a:solidFill>
                <a:srgbClr val="A2AD00"/>
              </a:solidFill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83708" y="1972063"/>
            <a:ext cx="9342276" cy="132580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GB" sz="3000" b="1" dirty="0" smtClean="0">
                <a:solidFill>
                  <a:schemeClr val="accent2"/>
                </a:solidFill>
              </a:rPr>
              <a:t>Buildings panel</a:t>
            </a:r>
            <a:endParaRPr lang="en-GB" sz="2700" dirty="0">
              <a:solidFill>
                <a:schemeClr val="accent2"/>
              </a:solidFill>
            </a:endParaRPr>
          </a:p>
        </p:txBody>
      </p:sp>
      <p:pic>
        <p:nvPicPr>
          <p:cNvPr id="11" name="Picture 6" descr="419_Retrofit_for_the_Future_int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6"/>
          <a:stretch>
            <a:fillRect/>
          </a:stretch>
        </p:blipFill>
        <p:spPr bwMode="auto">
          <a:xfrm>
            <a:off x="7236296" y="2868310"/>
            <a:ext cx="1564155" cy="224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8127254-exterior14-max croppe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8"/>
          <a:stretch/>
        </p:blipFill>
        <p:spPr bwMode="auto">
          <a:xfrm>
            <a:off x="3630556" y="2847184"/>
            <a:ext cx="3410294" cy="229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O:\Data\Jobs\Team109\290961 - Oxford Whole House Carbon Reduction Project\Neslon Street Booklet Images\Nelson Street Image 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66644"/>
            <a:ext cx="3039574" cy="229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54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p0018197\My Documents\Rohin Work\Retrofit for Future - FINAL\56 Nelson post-completion activities\Photos\56 Nelson 7 Sept 2011\front elevation (2)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7365" y="654544"/>
            <a:ext cx="2233919" cy="32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8" t="7924" r="28897"/>
          <a:stretch>
            <a:fillRect/>
          </a:stretch>
        </p:blipFill>
        <p:spPr bwMode="auto">
          <a:xfrm>
            <a:off x="5920827" y="2300497"/>
            <a:ext cx="3169176" cy="395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07504" y="188640"/>
            <a:ext cx="7787729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2AD00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Oxford whole 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2AD00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h</a:t>
            </a: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2AD00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ouse 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2AD00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c</a:t>
            </a: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2AD00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arbon reduction project</a:t>
            </a:r>
            <a:endParaRPr kumimoji="0" lang="en-GB" sz="2600" b="1" i="0" u="none" strike="noStrike" kern="1200" cap="none" spc="0" normalizeH="0" baseline="0" noProof="0" dirty="0">
              <a:ln>
                <a:noFill/>
              </a:ln>
              <a:solidFill>
                <a:srgbClr val="A2AD00"/>
              </a:solidFill>
              <a:effectLst/>
              <a:uLnTx/>
              <a:uFillTx/>
              <a:latin typeface="Arial"/>
              <a:ea typeface="ＭＳ Ｐゴシック"/>
              <a:cs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8586" y="3952201"/>
            <a:ext cx="3701326" cy="2912090"/>
            <a:chOff x="971550" y="596900"/>
            <a:chExt cx="7199313" cy="56642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550" y="596900"/>
              <a:ext cx="7199313" cy="5664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3" name="Straight Arrow Connector 12"/>
            <p:cNvCxnSpPr>
              <a:cxnSpLocks noChangeShapeType="1"/>
            </p:cNvCxnSpPr>
            <p:nvPr/>
          </p:nvCxnSpPr>
          <p:spPr bwMode="auto">
            <a:xfrm>
              <a:off x="2699792" y="1196752"/>
              <a:ext cx="5040560" cy="352839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Arrow Connector 13"/>
            <p:cNvCxnSpPr>
              <a:cxnSpLocks noChangeShapeType="1"/>
            </p:cNvCxnSpPr>
            <p:nvPr/>
          </p:nvCxnSpPr>
          <p:spPr bwMode="auto">
            <a:xfrm>
              <a:off x="2155060" y="4401111"/>
              <a:ext cx="4832292" cy="648071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6" t="9256" r="41371" b="5690"/>
          <a:stretch>
            <a:fillRect/>
          </a:stretch>
        </p:blipFill>
        <p:spPr bwMode="auto">
          <a:xfrm>
            <a:off x="2843397" y="836712"/>
            <a:ext cx="3024747" cy="389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78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://www.monodraught.com/images/products/embed/14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630" y="369332"/>
            <a:ext cx="2772879" cy="250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850" y="241226"/>
            <a:ext cx="7416502" cy="5078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rgbClr val="FFFF00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2BB1E"/>
                </a:solidFill>
                <a:effectLst/>
                <a:uLnTx/>
                <a:uFillTx/>
                <a:latin typeface="Arial" pitchFamily="34" charset="0"/>
                <a:ea typeface="SimSun"/>
                <a:cs typeface="Arial" pitchFamily="34" charset="0"/>
              </a:rPr>
              <a:t>Refurbishment interventions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B2BB1E"/>
              </a:solidFill>
              <a:effectLst/>
              <a:uLnTx/>
              <a:uFillTx/>
              <a:latin typeface="Arial" pitchFamily="34" charset="0"/>
              <a:ea typeface="SimSun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904994"/>
            <a:ext cx="57474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Insulation (walls &amp; roofs) (U-value: 0.15 and 0.10)</a:t>
            </a: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Air 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tightness: 3m</a:t>
            </a:r>
            <a:r>
              <a:rPr kumimoji="0" lang="en-GB" sz="21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3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/h/m</a:t>
            </a:r>
            <a:r>
              <a:rPr kumimoji="0" lang="en-GB" sz="21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2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 @ 50 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Pa</a:t>
            </a: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High performance windows</a:t>
            </a: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Lighting (natural &amp; artificial)</a:t>
            </a: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Mechanical ventilation with heat recovery</a:t>
            </a: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Arial" pitchFamily="34" charset="0"/>
              </a:rPr>
              <a:t>Solar (PV &amp; Solar thermal)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1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imSun"/>
              <a:cs typeface="Arial" pitchFamily="34" charset="0"/>
            </a:endParaRPr>
          </a:p>
        </p:txBody>
      </p:sp>
      <p:pic>
        <p:nvPicPr>
          <p:cNvPr id="6" name="Picture 1" descr="O:\Data\Jobs\Team109\290961 - Oxford Whole House Carbon Reduction Project\Neslon Street Booklet Images\Nelson Street Image 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5"/>
          <a:stretch/>
        </p:blipFill>
        <p:spPr bwMode="auto">
          <a:xfrm>
            <a:off x="0" y="4715348"/>
            <a:ext cx="1674070" cy="214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8127254-exterior14-max croppe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8"/>
          <a:stretch/>
        </p:blipFill>
        <p:spPr bwMode="auto">
          <a:xfrm>
            <a:off x="3145723" y="4712790"/>
            <a:ext cx="3193907" cy="2145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O:\Data\Jobs\Team109\290961 - Oxford Whole House Carbon Reduction Project\Photos\Pre Contract\SL37489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3" r="17557" b="7718"/>
          <a:stretch>
            <a:fillRect/>
          </a:stretch>
        </p:blipFill>
        <p:spPr bwMode="auto">
          <a:xfrm>
            <a:off x="1638353" y="4715348"/>
            <a:ext cx="1507370" cy="214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O:\Data\Jobs\Team109\290961 - Oxford Whole House Carbon Reduction Project\Neslon Street Booklet Images\Nelson Street Image 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629" y="4715348"/>
            <a:ext cx="2843315" cy="214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O:\Data\Jobs\Team109\290961 - Oxford Whole House Carbon Reduction Project\Neslon Street Booklet Images\Nelson Street Image 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629" y="2844908"/>
            <a:ext cx="2804371" cy="187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27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IMG_24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669766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7504" y="188640"/>
            <a:ext cx="903649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2AD00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Bicester Town council building</a:t>
            </a:r>
            <a:r>
              <a:rPr lang="en-GB" sz="2600" b="1" dirty="0">
                <a:solidFill>
                  <a:srgbClr val="A2AD00"/>
                </a:solidFill>
                <a:latin typeface="Arial"/>
                <a:ea typeface="ＭＳ Ｐゴシック"/>
                <a:cs typeface="Arial" charset="0"/>
              </a:rPr>
              <a:t>: </a:t>
            </a:r>
            <a:r>
              <a:rPr lang="en-GB" sz="2600" dirty="0">
                <a:solidFill>
                  <a:srgbClr val="A2AD00"/>
                </a:solidFill>
                <a:latin typeface="Arial"/>
                <a:ea typeface="ＭＳ Ｐゴシック"/>
                <a:cs typeface="Arial" charset="0"/>
              </a:rPr>
              <a:t>internal insulation, secondary glazing and ventilation strategy </a:t>
            </a:r>
            <a:endParaRPr kumimoji="0" lang="en-GB" sz="2600" i="0" u="none" strike="noStrike" kern="1200" cap="none" spc="0" normalizeH="0" baseline="0" noProof="0" dirty="0">
              <a:ln>
                <a:noFill/>
              </a:ln>
              <a:solidFill>
                <a:srgbClr val="A2AD00"/>
              </a:solidFill>
              <a:effectLst/>
              <a:uLnTx/>
              <a:uFillTx/>
              <a:latin typeface="Arial"/>
              <a:ea typeface="ＭＳ Ｐゴシック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11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/>
          <p:cNvSpPr>
            <a:spLocks noChangeArrowheads="1"/>
          </p:cNvSpPr>
          <p:nvPr/>
        </p:nvSpPr>
        <p:spPr bwMode="auto">
          <a:xfrm>
            <a:off x="33338" y="260350"/>
            <a:ext cx="884713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eaLnBrk="0" hangingPunct="0"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00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1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600" b="1" dirty="0">
                <a:solidFill>
                  <a:srgbClr val="A2AD00"/>
                </a:solidFill>
                <a:latin typeface="Arial"/>
                <a:ea typeface="ＭＳ Ｐゴシック"/>
                <a:cs typeface="Arial" charset="0"/>
              </a:rPr>
              <a:t>Actual energy savings (mid-April to mid-Oct14)</a:t>
            </a:r>
          </a:p>
        </p:txBody>
      </p:sp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395536" y="906463"/>
          <a:ext cx="7848872" cy="5042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2157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" t="4702" b="12077"/>
          <a:stretch/>
        </p:blipFill>
        <p:spPr bwMode="auto">
          <a:xfrm>
            <a:off x="0" y="1"/>
            <a:ext cx="91571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7310" y="188640"/>
            <a:ext cx="8847138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Local</a:t>
            </a:r>
            <a:r>
              <a:rPr kumimoji="0" lang="en-GB" sz="35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energy </a:t>
            </a:r>
            <a:r>
              <a:rPr lang="en-GB" sz="3500" b="1" dirty="0" smtClean="0">
                <a:solidFill>
                  <a:prstClr val="black"/>
                </a:solidFill>
                <a:latin typeface="Calibri"/>
                <a:cs typeface="Arial" charset="0"/>
              </a:rPr>
              <a:t>mapping:  </a:t>
            </a:r>
            <a:r>
              <a:rPr kumimoji="0" lang="en-GB" sz="35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Fabric + heating + solar package – reduction in annual CO</a:t>
            </a:r>
            <a:r>
              <a:rPr kumimoji="0" lang="en-GB" sz="3500" i="0" u="none" strike="noStrike" kern="120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</a:t>
            </a:r>
            <a:r>
              <a:rPr kumimoji="0" lang="en-GB" sz="35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emissions</a:t>
            </a:r>
            <a:endParaRPr kumimoji="0" lang="en-GB" sz="35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24711"/>
            <a:ext cx="26193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53094" y="6575708"/>
            <a:ext cx="4572508" cy="228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© Crown Copyright and Database Right 2016. Ordnance Survey (</a:t>
            </a:r>
            <a:r>
              <a:rPr kumimoji="0" lang="en-GB" altLang="en-US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Digimap</a:t>
            </a:r>
            <a:r>
              <a:rPr kumimoji="0" lang="en-GB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Licence)</a:t>
            </a:r>
            <a:endParaRPr kumimoji="0" lang="en-US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238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21989" y="298368"/>
            <a:ext cx="76144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 smtClean="0">
                <a:solidFill>
                  <a:srgbClr val="A2AD00"/>
                </a:solidFill>
                <a:latin typeface="Arial"/>
                <a:ea typeface="ＭＳ Ｐゴシック"/>
                <a:cs typeface="Arial" charset="0"/>
              </a:rPr>
              <a:t>Construction quality matters otherwise performance gap will occur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srgbClr val="A2AD00"/>
              </a:solidFill>
              <a:effectLst/>
              <a:uLnTx/>
              <a:uFillTx/>
              <a:latin typeface="Arial"/>
              <a:ea typeface="ＭＳ Ｐゴシック"/>
              <a:cs typeface="Arial" charset="0"/>
            </a:endParaRPr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393432" y="1222725"/>
            <a:ext cx="5536117" cy="341258"/>
          </a:xfrm>
        </p:spPr>
        <p:txBody>
          <a:bodyPr/>
          <a:lstStyle/>
          <a:p>
            <a:pPr marL="0" indent="0" algn="ctr">
              <a:buNone/>
            </a:pPr>
            <a:r>
              <a:rPr lang="en-GB" sz="2000" b="1" u="sng" dirty="0" smtClean="0">
                <a:solidFill>
                  <a:srgbClr val="9EAB05"/>
                </a:solidFill>
                <a:ea typeface="Arial" charset="0"/>
                <a:cs typeface="Arial" charset="0"/>
              </a:rPr>
              <a:t>Windows</a:t>
            </a:r>
            <a:endParaRPr lang="en-GB" sz="2000" b="1" u="sng" dirty="0">
              <a:solidFill>
                <a:srgbClr val="9EAB05"/>
              </a:solidFill>
              <a:ea typeface="Arial" charset="0"/>
              <a:cs typeface="Arial" charset="0"/>
            </a:endParaRP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6255606" y="1190913"/>
            <a:ext cx="2467034" cy="54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ts val="1500"/>
              </a:spcBef>
              <a:spcAft>
                <a:spcPct val="0"/>
              </a:spcAft>
              <a:buFont typeface="Wingdings" pitchFamily="2" charset="2"/>
              <a:buChar char="§"/>
              <a:defRPr sz="24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49263" indent="-177800" algn="l" rtl="0" eaLnBrk="0" fontAlgn="base" hangingPunct="0">
              <a:spcBef>
                <a:spcPts val="300"/>
              </a:spcBef>
              <a:spcAft>
                <a:spcPct val="0"/>
              </a:spcAft>
              <a:buFont typeface="Wingdings" pitchFamily="2" charset="2"/>
              <a:buChar char="§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5963" indent="-182563" algn="l" rtl="0" eaLnBrk="0" fontAlgn="base" hangingPunct="0">
              <a:spcBef>
                <a:spcPts val="300"/>
              </a:spcBef>
              <a:spcAft>
                <a:spcPct val="0"/>
              </a:spcAft>
              <a:buFont typeface="Wingdings" pitchFamily="2" charset="2"/>
              <a:buChar char="§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982663" indent="-177800" algn="l" rtl="0" eaLnBrk="0" fontAlgn="base" hangingPunct="0">
              <a:spcBef>
                <a:spcPts val="300"/>
              </a:spcBef>
              <a:spcAft>
                <a:spcPct val="0"/>
              </a:spcAft>
              <a:buFont typeface="Wingdings" pitchFamily="2" charset="2"/>
              <a:buChar char="§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258888" indent="-180975" algn="l" rtl="0" eaLnBrk="0" fontAlgn="base" hangingPunct="0">
              <a:spcBef>
                <a:spcPts val="300"/>
              </a:spcBef>
              <a:spcAft>
                <a:spcPct val="0"/>
              </a:spcAft>
              <a:buFont typeface="Wingdings" pitchFamily="2" charset="2"/>
              <a:buChar char="§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9EAB05"/>
                </a:solidFill>
                <a:effectLst/>
                <a:uLnTx/>
                <a:uFillTx/>
                <a:latin typeface="Arial"/>
                <a:ea typeface="Arial" charset="0"/>
                <a:cs typeface="Arial" charset="0"/>
              </a:rPr>
              <a:t>Doors</a:t>
            </a:r>
            <a:endParaRPr kumimoji="0" lang="en-GB" sz="2000" b="1" i="0" u="sng" strike="noStrike" kern="1200" cap="none" spc="0" normalizeH="0" baseline="0" noProof="0" dirty="0">
              <a:ln>
                <a:noFill/>
              </a:ln>
              <a:solidFill>
                <a:srgbClr val="9EAB05"/>
              </a:solidFill>
              <a:effectLst/>
              <a:uLnTx/>
              <a:uFillTx/>
              <a:latin typeface="Arial"/>
              <a:ea typeface="Arial" charset="0"/>
              <a:cs typeface="Arial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424A52"/>
              </a:solidFill>
              <a:effectLst/>
              <a:uLnTx/>
              <a:uFillTx/>
              <a:latin typeface="Arial"/>
              <a:ea typeface="ＭＳ Ｐゴシック"/>
              <a:cs typeface="Arial" pitchFamily="34" charset="0"/>
            </a:endParaRPr>
          </a:p>
          <a:p>
            <a:pPr marL="180975" marR="0" lvl="0" indent="-180975" algn="l" defTabSz="457200" rtl="0" eaLnBrk="0" fontAlgn="base" latinLnBrk="0" hangingPunct="0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rgbClr val="424A52"/>
              </a:solidFill>
              <a:effectLst/>
              <a:uLnTx/>
              <a:uFillTx/>
              <a:latin typeface="Arial"/>
              <a:ea typeface="Arial" charset="0"/>
              <a:cs typeface="Arial" charset="0"/>
            </a:endParaRPr>
          </a:p>
          <a:p>
            <a:pPr marL="180975" marR="0" lvl="0" indent="-180975" algn="l" defTabSz="457200" rtl="0" eaLnBrk="0" fontAlgn="base" latinLnBrk="0" hangingPunct="0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rgbClr val="9EAB05"/>
              </a:solidFill>
              <a:effectLst/>
              <a:uLnTx/>
              <a:uFillTx/>
              <a:latin typeface="Arial"/>
              <a:ea typeface="Arial" charset="0"/>
              <a:cs typeface="Arial" charset="0"/>
            </a:endParaRPr>
          </a:p>
          <a:p>
            <a:pPr marL="180975" marR="0" lvl="0" indent="-180975" algn="l" defTabSz="457200" rtl="0" eaLnBrk="0" fontAlgn="base" latinLnBrk="0" hangingPunct="0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124845" y="1839332"/>
            <a:ext cx="2719302" cy="4318797"/>
            <a:chOff x="400520" y="2073875"/>
            <a:chExt cx="2181072" cy="3463980"/>
          </a:xfrm>
        </p:grpSpPr>
        <p:pic>
          <p:nvPicPr>
            <p:cNvPr id="18" name="Picture 17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943" y="2073875"/>
              <a:ext cx="2173649" cy="1617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Picture 3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20" y="3914656"/>
              <a:ext cx="2181071" cy="16231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Group 6"/>
          <p:cNvGrpSpPr/>
          <p:nvPr/>
        </p:nvGrpSpPr>
        <p:grpSpPr>
          <a:xfrm>
            <a:off x="411206" y="4119047"/>
            <a:ext cx="5510400" cy="2072202"/>
            <a:chOff x="3492182" y="2610858"/>
            <a:chExt cx="4319270" cy="1624274"/>
          </a:xfrm>
        </p:grpSpPr>
        <p:pic>
          <p:nvPicPr>
            <p:cNvPr id="29" name="Picture 28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2182" y="2622867"/>
              <a:ext cx="2159635" cy="16122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Picture 30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1817" y="2610858"/>
              <a:ext cx="2159635" cy="16135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roup 3"/>
          <p:cNvGrpSpPr/>
          <p:nvPr/>
        </p:nvGrpSpPr>
        <p:grpSpPr>
          <a:xfrm>
            <a:off x="411284" y="1839332"/>
            <a:ext cx="5510322" cy="2067403"/>
            <a:chOff x="3514407" y="2633980"/>
            <a:chExt cx="4237990" cy="1590040"/>
          </a:xfrm>
        </p:grpSpPr>
        <p:pic>
          <p:nvPicPr>
            <p:cNvPr id="20" name="Picture 19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4407" y="2637790"/>
              <a:ext cx="2115185" cy="1582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1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9592" y="2633980"/>
              <a:ext cx="2122805" cy="159004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4052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57060" y="6309320"/>
            <a:ext cx="8568951" cy="4968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08032" tIns="54016" rIns="108032" bIns="54016">
            <a:spAutoFit/>
          </a:bodyPr>
          <a:lstStyle/>
          <a:p>
            <a:pPr marL="0" marR="0" lvl="0" indent="0" algn="ctr" defTabSz="1072866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https://www.brookes.ac.uk/uploadedFiles/Faculty_of_Technology,_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Design_and_Environment/School_of_Architecture/Site_assets/Documents/lcbg-bpe-booklet-2015.pdf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4470" y="766317"/>
            <a:ext cx="7273925" cy="7184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08032" tIns="54016" rIns="108032" bIns="54016">
            <a:spAutoFit/>
          </a:bodyPr>
          <a:lstStyle/>
          <a:p>
            <a:pPr marL="0" marR="0" lvl="0" indent="0" algn="ctr" defTabSz="1072866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Thank you!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32856"/>
            <a:ext cx="2781419" cy="3994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468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8_Custom Design">
  <a:themeElements>
    <a:clrScheme name="LCBG Colour scheme">
      <a:dk1>
        <a:srgbClr val="424A52"/>
      </a:dk1>
      <a:lt1>
        <a:sysClr val="window" lastClr="FFFFFF"/>
      </a:lt1>
      <a:dk2>
        <a:srgbClr val="424A52"/>
      </a:dk2>
      <a:lt2>
        <a:srgbClr val="EEECE1"/>
      </a:lt2>
      <a:accent1>
        <a:srgbClr val="424A52"/>
      </a:accent1>
      <a:accent2>
        <a:srgbClr val="9EAB05"/>
      </a:accent2>
      <a:accent3>
        <a:srgbClr val="E3BA12"/>
      </a:accent3>
      <a:accent4>
        <a:srgbClr val="D10373"/>
      </a:accent4>
      <a:accent5>
        <a:srgbClr val="0085A1"/>
      </a:accent5>
      <a:accent6>
        <a:srgbClr val="FFFFFF"/>
      </a:accent6>
      <a:hlink>
        <a:srgbClr val="FFFFFF"/>
      </a:hlink>
      <a:folHlink>
        <a:srgbClr val="FFFFFF"/>
      </a:folHlink>
    </a:clrScheme>
    <a:fontScheme name="Custom 6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Default 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Custom Design">
  <a:themeElements>
    <a:clrScheme name="Custom 18">
      <a:dk1>
        <a:srgbClr val="A2AD00"/>
      </a:dk1>
      <a:lt1>
        <a:srgbClr val="FFFFFF"/>
      </a:lt1>
      <a:dk2>
        <a:srgbClr val="000000"/>
      </a:dk2>
      <a:lt2>
        <a:srgbClr val="36424A"/>
      </a:lt2>
      <a:accent1>
        <a:srgbClr val="A2AD00"/>
      </a:accent1>
      <a:accent2>
        <a:srgbClr val="970074"/>
      </a:accent2>
      <a:accent3>
        <a:srgbClr val="C90044"/>
      </a:accent3>
      <a:accent4>
        <a:srgbClr val="EDB700"/>
      </a:accent4>
      <a:accent5>
        <a:srgbClr val="00338E"/>
      </a:accent5>
      <a:accent6>
        <a:srgbClr val="00693E"/>
      </a:accent6>
      <a:hlink>
        <a:srgbClr val="A2AD00"/>
      </a:hlink>
      <a:folHlink>
        <a:srgbClr val="36424A"/>
      </a:folHlink>
    </a:clrScheme>
    <a:fontScheme name="Custom 6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Custom Design">
  <a:themeElements>
    <a:clrScheme name="LCBG Colour scheme">
      <a:dk1>
        <a:srgbClr val="424A52"/>
      </a:dk1>
      <a:lt1>
        <a:sysClr val="window" lastClr="FFFFFF"/>
      </a:lt1>
      <a:dk2>
        <a:srgbClr val="424A52"/>
      </a:dk2>
      <a:lt2>
        <a:srgbClr val="EEECE1"/>
      </a:lt2>
      <a:accent1>
        <a:srgbClr val="424A52"/>
      </a:accent1>
      <a:accent2>
        <a:srgbClr val="9EAB05"/>
      </a:accent2>
      <a:accent3>
        <a:srgbClr val="E3BA12"/>
      </a:accent3>
      <a:accent4>
        <a:srgbClr val="D10373"/>
      </a:accent4>
      <a:accent5>
        <a:srgbClr val="0085A1"/>
      </a:accent5>
      <a:accent6>
        <a:srgbClr val="FFFFFF"/>
      </a:accent6>
      <a:hlink>
        <a:srgbClr val="FFFFFF"/>
      </a:hlink>
      <a:folHlink>
        <a:srgbClr val="FFFFFF"/>
      </a:folHlink>
    </a:clrScheme>
    <a:fontScheme name="Custom 6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Custom Design">
  <a:themeElements>
    <a:clrScheme name="Custom 18">
      <a:dk1>
        <a:srgbClr val="A2AD00"/>
      </a:dk1>
      <a:lt1>
        <a:srgbClr val="FFFFFF"/>
      </a:lt1>
      <a:dk2>
        <a:srgbClr val="000000"/>
      </a:dk2>
      <a:lt2>
        <a:srgbClr val="36424A"/>
      </a:lt2>
      <a:accent1>
        <a:srgbClr val="A2AD00"/>
      </a:accent1>
      <a:accent2>
        <a:srgbClr val="970074"/>
      </a:accent2>
      <a:accent3>
        <a:srgbClr val="C90044"/>
      </a:accent3>
      <a:accent4>
        <a:srgbClr val="EDB700"/>
      </a:accent4>
      <a:accent5>
        <a:srgbClr val="00338E"/>
      </a:accent5>
      <a:accent6>
        <a:srgbClr val="00693E"/>
      </a:accent6>
      <a:hlink>
        <a:srgbClr val="A2AD00"/>
      </a:hlink>
      <a:folHlink>
        <a:srgbClr val="36424A"/>
      </a:folHlink>
    </a:clrScheme>
    <a:fontScheme name="Custom 6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Custom Design">
  <a:themeElements>
    <a:clrScheme name="Custom 18">
      <a:dk1>
        <a:srgbClr val="A2AD00"/>
      </a:dk1>
      <a:lt1>
        <a:srgbClr val="FFFFFF"/>
      </a:lt1>
      <a:dk2>
        <a:srgbClr val="000000"/>
      </a:dk2>
      <a:lt2>
        <a:srgbClr val="36424A"/>
      </a:lt2>
      <a:accent1>
        <a:srgbClr val="A2AD00"/>
      </a:accent1>
      <a:accent2>
        <a:srgbClr val="970074"/>
      </a:accent2>
      <a:accent3>
        <a:srgbClr val="C90044"/>
      </a:accent3>
      <a:accent4>
        <a:srgbClr val="EDB700"/>
      </a:accent4>
      <a:accent5>
        <a:srgbClr val="00338E"/>
      </a:accent5>
      <a:accent6>
        <a:srgbClr val="00693E"/>
      </a:accent6>
      <a:hlink>
        <a:srgbClr val="A2AD00"/>
      </a:hlink>
      <a:folHlink>
        <a:srgbClr val="36424A"/>
      </a:folHlink>
    </a:clrScheme>
    <a:fontScheme name="Custom 6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2_Default Design">
    <a:majorFont>
      <a:latin typeface=""/>
      <a:ea typeface=""/>
      <a:cs typeface=""/>
    </a:majorFont>
    <a:minorFont>
      <a:latin typeface="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4147</TotalTime>
  <Words>165</Words>
  <Application>Microsoft Office PowerPoint</Application>
  <PresentationFormat>On-screen Show (4:3)</PresentationFormat>
  <Paragraphs>32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Office Theme</vt:lpstr>
      <vt:lpstr>3_Custom Design</vt:lpstr>
      <vt:lpstr>Custom Design</vt:lpstr>
      <vt:lpstr>1_Custom Design</vt:lpstr>
      <vt:lpstr>2_Custom Design</vt:lpstr>
      <vt:lpstr>4_Custom Design</vt:lpstr>
      <vt:lpstr>5_Custom Design</vt:lpstr>
      <vt:lpstr>6_Custom Design</vt:lpstr>
      <vt:lpstr>7_Custom Design</vt:lpstr>
      <vt:lpstr>3_Office Theme</vt:lpstr>
      <vt:lpstr>8_Custom Design</vt:lpstr>
      <vt:lpstr>2_Default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Oxford Brooke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Gregg</dc:creator>
  <cp:lastModifiedBy>Rajat Gupta</cp:lastModifiedBy>
  <cp:revision>499</cp:revision>
  <cp:lastPrinted>2019-09-11T19:05:04Z</cp:lastPrinted>
  <dcterms:created xsi:type="dcterms:W3CDTF">2017-06-06T15:40:58Z</dcterms:created>
  <dcterms:modified xsi:type="dcterms:W3CDTF">2019-09-27T22:14:16Z</dcterms:modified>
</cp:coreProperties>
</file>