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6" r:id="rId1"/>
  </p:sldMasterIdLst>
  <p:notesMasterIdLst>
    <p:notesMasterId r:id="rId13"/>
  </p:notesMasterIdLst>
  <p:sldIdLst>
    <p:sldId id="263" r:id="rId2"/>
    <p:sldId id="260" r:id="rId3"/>
    <p:sldId id="265" r:id="rId4"/>
    <p:sldId id="264" r:id="rId5"/>
    <p:sldId id="267" r:id="rId6"/>
    <p:sldId id="257" r:id="rId7"/>
    <p:sldId id="259" r:id="rId8"/>
    <p:sldId id="268" r:id="rId9"/>
    <p:sldId id="256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58A4"/>
    <a:srgbClr val="E1732F"/>
    <a:srgbClr val="F89F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516" y="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9B9562-66FC-4CB4-B53F-D58364E461B4}" type="datetimeFigureOut">
              <a:rPr lang="en-GB" smtClean="0"/>
              <a:t>27/09/2019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A3116C-F004-4A30-AE0D-78E5E149FA5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564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3116C-F004-4A30-AE0D-78E5E149FA5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2007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  Money that cant be spent on other </a:t>
            </a:r>
            <a:r>
              <a:rPr lang="en-GB" dirty="0" err="1" smtClean="0"/>
              <a:t>priorityies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	looking after most vulnerable </a:t>
            </a:r>
          </a:p>
          <a:p>
            <a:r>
              <a:rPr lang="en-GB" dirty="0"/>
              <a:t>	</a:t>
            </a:r>
            <a:r>
              <a:rPr lang="en-GB" dirty="0" err="1" smtClean="0"/>
              <a:t>proviidng</a:t>
            </a:r>
            <a:r>
              <a:rPr lang="en-GB" dirty="0" smtClean="0"/>
              <a:t> housing</a:t>
            </a:r>
          </a:p>
          <a:p>
            <a:endParaRPr lang="en-GB" dirty="0"/>
          </a:p>
          <a:p>
            <a:r>
              <a:rPr lang="en-GB" dirty="0" smtClean="0"/>
              <a:t>Un intended consequences such as if majority of heating is electric and we don’t massively improve stock more expensive – make much worse fuel poverty problem</a:t>
            </a:r>
          </a:p>
          <a:p>
            <a:endParaRPr lang="en-GB" dirty="0"/>
          </a:p>
          <a:p>
            <a:r>
              <a:rPr lang="en-GB" dirty="0" smtClean="0"/>
              <a:t>Multi faceted challenge</a:t>
            </a:r>
          </a:p>
          <a:p>
            <a:endParaRPr lang="en-GB" dirty="0"/>
          </a:p>
          <a:p>
            <a:r>
              <a:rPr lang="en-GB" dirty="0" smtClean="0"/>
              <a:t>Need to rise to the challenge</a:t>
            </a:r>
          </a:p>
          <a:p>
            <a:endParaRPr lang="en-GB" dirty="0"/>
          </a:p>
          <a:p>
            <a:r>
              <a:rPr lang="en-GB" dirty="0" smtClean="0"/>
              <a:t>Also nee to be aware of all  the implications and trade offs</a:t>
            </a:r>
          </a:p>
          <a:p>
            <a:endParaRPr lang="en-GB" dirty="0"/>
          </a:p>
          <a:p>
            <a:r>
              <a:rPr lang="en-GB" dirty="0" smtClean="0"/>
              <a:t>Need you help in getting sense of the trade offs that you are willing to make.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3116C-F004-4A30-AE0D-78E5E149FA5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058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3116C-F004-4A30-AE0D-78E5E149FA55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25405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3116C-F004-4A30-AE0D-78E5E149FA5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18286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3116C-F004-4A30-AE0D-78E5E149FA5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62646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•"/>
            </a:pPr>
            <a:r>
              <a:rPr lang="en-GB" altLang="en-US" smtClean="0"/>
              <a:t>Our latest analysis shows that the city is likely to meet or be close to meeting that target</a:t>
            </a:r>
          </a:p>
          <a:p>
            <a:pPr marL="171450" indent="-171450">
              <a:buFontTx/>
              <a:buChar char="•"/>
            </a:pPr>
            <a:r>
              <a:rPr lang="en-GB" altLang="en-US" smtClean="0"/>
              <a:t>We are now exploring different pathways to net zero.</a:t>
            </a:r>
          </a:p>
          <a:p>
            <a:pPr marL="171450" indent="-171450">
              <a:buFontTx/>
              <a:buChar char="•"/>
            </a:pPr>
            <a:r>
              <a:rPr lang="en-GB" altLang="en-US" smtClean="0"/>
              <a:t>This means understanding how ambitious we need to be, and which changes will b most impactful, across all economic sectors</a:t>
            </a:r>
          </a:p>
          <a:p>
            <a:pPr marL="171450" indent="-171450">
              <a:buFontTx/>
              <a:buChar char="•"/>
            </a:pPr>
            <a:r>
              <a:rPr lang="en-GB" altLang="en-US" smtClean="0"/>
              <a:t>We know that some of our current portfolio already look ambitious, but we also know that we’ll need to do a lot more</a:t>
            </a:r>
          </a:p>
          <a:p>
            <a:pPr marL="171450" indent="-171450">
              <a:buFontTx/>
              <a:buChar char="•"/>
            </a:pPr>
            <a:r>
              <a:rPr lang="en-GB" altLang="en-US" smtClean="0"/>
              <a:t>So the rest of our slidepack introduces the highlights of the current programme to give you  flavour of what we’re trying and  learning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Times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/>
              </a:defRPr>
            </a:lvl9pPr>
          </a:lstStyle>
          <a:p>
            <a:fld id="{A891028D-5D69-4F1B-A85A-CC8AD8654FC7}" type="slidenum">
              <a:rPr lang="en-GB" altLang="en-US" sz="1200" smtClean="0"/>
              <a:pPr/>
              <a:t>6</a:t>
            </a:fld>
            <a:endParaRPr lang="en-GB" altLang="en-US" sz="12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3116C-F004-4A30-AE0D-78E5E149FA55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6801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So what have we achieved thus far</a:t>
            </a:r>
          </a:p>
          <a:p>
            <a:endParaRPr lang="en-GB" dirty="0"/>
          </a:p>
          <a:p>
            <a:r>
              <a:rPr lang="en-GB" dirty="0" smtClean="0"/>
              <a:t>40 organisations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3116C-F004-4A30-AE0D-78E5E149FA5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9980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2005 base</a:t>
            </a:r>
          </a:p>
          <a:p>
            <a:endParaRPr lang="en-GB" dirty="0"/>
          </a:p>
          <a:p>
            <a:r>
              <a:rPr lang="en-GB" dirty="0" smtClean="0"/>
              <a:t>Around 10% local initiative</a:t>
            </a:r>
          </a:p>
          <a:p>
            <a:endParaRPr lang="en-GB" dirty="0"/>
          </a:p>
          <a:p>
            <a:r>
              <a:rPr lang="en-GB" dirty="0" smtClean="0"/>
              <a:t>90% national level grid decarbonisation</a:t>
            </a:r>
          </a:p>
          <a:p>
            <a:endParaRPr lang="en-GB" dirty="0"/>
          </a:p>
          <a:p>
            <a:r>
              <a:rPr lang="en-GB" dirty="0" smtClean="0"/>
              <a:t>Where next?</a:t>
            </a:r>
          </a:p>
          <a:p>
            <a:endParaRPr lang="en-GB" dirty="0"/>
          </a:p>
          <a:p>
            <a:r>
              <a:rPr lang="en-GB" dirty="0" err="1" smtClean="0"/>
              <a:t>BaU</a:t>
            </a:r>
            <a:r>
              <a:rPr lang="en-GB" dirty="0" smtClean="0"/>
              <a:t> falls way short of our contribution to reduction in CO2 </a:t>
            </a:r>
            <a:r>
              <a:rPr lang="en-GB" dirty="0" err="1" smtClean="0"/>
              <a:t>emmissions</a:t>
            </a:r>
            <a:r>
              <a:rPr lang="en-GB" dirty="0" smtClean="0"/>
              <a:t> that </a:t>
            </a:r>
            <a:r>
              <a:rPr lang="en-GB" dirty="0" err="1" smtClean="0"/>
              <a:t>unlikley</a:t>
            </a:r>
            <a:r>
              <a:rPr lang="en-GB" dirty="0" smtClean="0"/>
              <a:t> to exceed the 1.5 degree </a:t>
            </a:r>
            <a:r>
              <a:rPr lang="en-GB" dirty="0" err="1" smtClean="0"/>
              <a:t>levell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Government says net zero say net zero by 2050  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Even if achieve that if we all use up carbon budget before then 1.5 degrees </a:t>
            </a:r>
            <a:r>
              <a:rPr lang="en-GB" dirty="0" err="1" smtClean="0"/>
              <a:t>uniobtainable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Should we go faster to ensure that </a:t>
            </a:r>
            <a:r>
              <a:rPr lang="en-GB" dirty="0"/>
              <a:t> </a:t>
            </a:r>
            <a:r>
              <a:rPr lang="en-GB" dirty="0" smtClean="0"/>
              <a:t>we have made our contribution to helping the climate not overshoot 1.5 – 2 degrees?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A3116C-F004-4A30-AE0D-78E5E149FA5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4965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44D953A-3867-4818-8D08-F18BF7177A7A}" type="datetimeFigureOut">
              <a:rPr lang="en-GB" smtClean="0"/>
              <a:t>27/09/2019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AD68564-391E-4C70-BC72-6EB178FA6B5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D953A-3867-4818-8D08-F18BF7177A7A}" type="datetimeFigureOut">
              <a:rPr lang="en-GB" smtClean="0"/>
              <a:t>27/09/2019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68564-391E-4C70-BC72-6EB178FA6B5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D953A-3867-4818-8D08-F18BF7177A7A}" type="datetimeFigureOut">
              <a:rPr lang="en-GB" smtClean="0"/>
              <a:t>27/09/2019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68564-391E-4C70-BC72-6EB178FA6B5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D953A-3867-4818-8D08-F18BF7177A7A}" type="datetimeFigureOut">
              <a:rPr lang="en-GB" smtClean="0"/>
              <a:t>27/09/2019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68564-391E-4C70-BC72-6EB178FA6B5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D953A-3867-4818-8D08-F18BF7177A7A}" type="datetimeFigureOut">
              <a:rPr lang="en-GB" smtClean="0"/>
              <a:t>27/09/2019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68564-391E-4C70-BC72-6EB178FA6B5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D953A-3867-4818-8D08-F18BF7177A7A}" type="datetimeFigureOut">
              <a:rPr lang="en-GB" smtClean="0"/>
              <a:t>27/09/2019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68564-391E-4C70-BC72-6EB178FA6B5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44D953A-3867-4818-8D08-F18BF7177A7A}" type="datetimeFigureOut">
              <a:rPr lang="en-GB" smtClean="0"/>
              <a:t>27/09/2019</a:t>
            </a:fld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AD68564-391E-4C70-BC72-6EB178FA6B5C}" type="slidenum">
              <a:rPr lang="en-GB" smtClean="0"/>
              <a:t>‹#›</a:t>
            </a:fld>
            <a:endParaRPr lang="en-GB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44D953A-3867-4818-8D08-F18BF7177A7A}" type="datetimeFigureOut">
              <a:rPr lang="en-GB" smtClean="0"/>
              <a:t>27/09/2019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AD68564-391E-4C70-BC72-6EB178FA6B5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D953A-3867-4818-8D08-F18BF7177A7A}" type="datetimeFigureOut">
              <a:rPr lang="en-GB" smtClean="0"/>
              <a:t>27/09/2019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68564-391E-4C70-BC72-6EB178FA6B5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D953A-3867-4818-8D08-F18BF7177A7A}" type="datetimeFigureOut">
              <a:rPr lang="en-GB" smtClean="0"/>
              <a:t>27/09/2019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68564-391E-4C70-BC72-6EB178FA6B5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D953A-3867-4818-8D08-F18BF7177A7A}" type="datetimeFigureOut">
              <a:rPr lang="en-GB" smtClean="0"/>
              <a:t>27/09/2019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68564-391E-4C70-BC72-6EB178FA6B5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44D953A-3867-4818-8D08-F18BF7177A7A}" type="datetimeFigureOut">
              <a:rPr lang="en-GB" smtClean="0"/>
              <a:t>27/09/2019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AD68564-391E-4C70-BC72-6EB178FA6B5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7" r:id="rId1"/>
    <p:sldLayoutId id="2147484178" r:id="rId2"/>
    <p:sldLayoutId id="2147484179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microsoft.com/office/2007/relationships/hdphoto" Target="../media/hdphoto2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Oxford Citizens Assembly</a:t>
            </a:r>
            <a:endParaRPr lang="en-GB" dirty="0"/>
          </a:p>
        </p:txBody>
      </p:sp>
      <p:pic>
        <p:nvPicPr>
          <p:cNvPr id="4" name="Picture 2" descr="OxfordCitizensClimateChangeFINAL_LOGO_RGB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120822"/>
            <a:ext cx="2808312" cy="2397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/>
          <a:lstStyle/>
          <a:p>
            <a:r>
              <a:rPr lang="en-GB" dirty="0" smtClean="0"/>
              <a:t>What could the Council do next?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25112"/>
          </a:xfrm>
        </p:spPr>
        <p:txBody>
          <a:bodyPr>
            <a:normAutofit/>
          </a:bodyPr>
          <a:lstStyle/>
          <a:p>
            <a:pPr>
              <a:buClr>
                <a:srgbClr val="E1732F"/>
              </a:buClr>
            </a:pPr>
            <a:r>
              <a:rPr lang="en-GB" dirty="0" smtClean="0">
                <a:latin typeface="+mj-lt"/>
              </a:rPr>
              <a:t>Provide leadership – re-invigorated Zero Carbon Oxford Partnership</a:t>
            </a:r>
          </a:p>
          <a:p>
            <a:pPr>
              <a:buClr>
                <a:srgbClr val="E1732F"/>
              </a:buClr>
            </a:pPr>
            <a:r>
              <a:rPr lang="en-GB" dirty="0" smtClean="0">
                <a:latin typeface="+mj-lt"/>
              </a:rPr>
              <a:t>Implement plan for net zero for council</a:t>
            </a:r>
          </a:p>
          <a:p>
            <a:pPr>
              <a:buClr>
                <a:srgbClr val="E1732F"/>
              </a:buClr>
            </a:pPr>
            <a:r>
              <a:rPr lang="en-GB" dirty="0" smtClean="0">
                <a:latin typeface="+mj-lt"/>
              </a:rPr>
              <a:t>Support projects and initiatives</a:t>
            </a:r>
          </a:p>
          <a:p>
            <a:pPr>
              <a:buClr>
                <a:srgbClr val="E1732F"/>
              </a:buClr>
            </a:pPr>
            <a:r>
              <a:rPr lang="en-GB" dirty="0" smtClean="0">
                <a:latin typeface="+mj-lt"/>
              </a:rPr>
              <a:t>Be pro-active</a:t>
            </a:r>
          </a:p>
          <a:p>
            <a:pPr marL="109728" indent="0">
              <a:buClr>
                <a:srgbClr val="E1732F"/>
              </a:buClr>
              <a:buNone/>
            </a:pPr>
            <a:endParaRPr lang="en-GB" dirty="0" smtClean="0">
              <a:latin typeface="+mj-lt"/>
            </a:endParaRPr>
          </a:p>
          <a:p>
            <a:pPr marL="109728" indent="0">
              <a:buClr>
                <a:srgbClr val="E1732F"/>
              </a:buClr>
              <a:buNone/>
            </a:pPr>
            <a:r>
              <a:rPr lang="en-GB" dirty="0" smtClean="0">
                <a:solidFill>
                  <a:srgbClr val="3958A4"/>
                </a:solidFill>
                <a:latin typeface="+mj-lt"/>
              </a:rPr>
              <a:t>How much will this take from council resources?</a:t>
            </a:r>
            <a:endParaRPr lang="en-GB" dirty="0">
              <a:solidFill>
                <a:srgbClr val="3958A4"/>
              </a:solidFill>
              <a:latin typeface="+mj-lt"/>
            </a:endParaRPr>
          </a:p>
          <a:p>
            <a:pPr>
              <a:buClr>
                <a:srgbClr val="E1732F"/>
              </a:buClr>
            </a:pPr>
            <a:r>
              <a:rPr lang="en-GB" dirty="0" smtClean="0">
                <a:latin typeface="+mj-lt"/>
              </a:rPr>
              <a:t>Next 5 years -£10m investment £500k </a:t>
            </a:r>
            <a:r>
              <a:rPr lang="en-GB" dirty="0" err="1" smtClean="0">
                <a:latin typeface="+mj-lt"/>
              </a:rPr>
              <a:t>p.a</a:t>
            </a:r>
            <a:r>
              <a:rPr lang="en-GB" dirty="0" smtClean="0">
                <a:latin typeface="+mj-lt"/>
              </a:rPr>
              <a:t> running costs</a:t>
            </a:r>
            <a:endParaRPr lang="en-GB" dirty="0">
              <a:latin typeface="+mj-lt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27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67" y="764704"/>
            <a:ext cx="8856984" cy="2103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OxfordCitizensClimateChangeFINAL_LOGO_RGB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289028"/>
            <a:ext cx="1440160" cy="1229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93" t="3090"/>
          <a:stretch/>
        </p:blipFill>
        <p:spPr bwMode="auto">
          <a:xfrm rot="670315">
            <a:off x="6600458" y="4580291"/>
            <a:ext cx="1800200" cy="1788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22" t="3110" r="19512"/>
          <a:stretch/>
        </p:blipFill>
        <p:spPr bwMode="auto">
          <a:xfrm rot="20890048">
            <a:off x="5233315" y="2906426"/>
            <a:ext cx="1866402" cy="1727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98" t="2304" r="40675"/>
          <a:stretch/>
        </p:blipFill>
        <p:spPr bwMode="auto">
          <a:xfrm rot="20805602">
            <a:off x="3522555" y="4725519"/>
            <a:ext cx="1862423" cy="1741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33" t="2594" r="62255" b="-2594"/>
          <a:stretch/>
        </p:blipFill>
        <p:spPr bwMode="auto">
          <a:xfrm rot="784356">
            <a:off x="2715611" y="2921126"/>
            <a:ext cx="1789845" cy="178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0" r="83177"/>
          <a:stretch/>
        </p:blipFill>
        <p:spPr bwMode="auto">
          <a:xfrm rot="20982631">
            <a:off x="685744" y="3362606"/>
            <a:ext cx="1709608" cy="1742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0890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067" y="764704"/>
            <a:ext cx="8856984" cy="2103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OxfordCitizensClimateChangeFINAL_LOGO_RGB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289028"/>
            <a:ext cx="1440160" cy="1229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893" t="3090"/>
          <a:stretch/>
        </p:blipFill>
        <p:spPr bwMode="auto">
          <a:xfrm rot="670315">
            <a:off x="6600458" y="4580291"/>
            <a:ext cx="1800200" cy="1788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122" t="3110" r="19512"/>
          <a:stretch/>
        </p:blipFill>
        <p:spPr bwMode="auto">
          <a:xfrm rot="20890048">
            <a:off x="5233315" y="2906426"/>
            <a:ext cx="1866402" cy="1727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98" t="2304" r="40675"/>
          <a:stretch/>
        </p:blipFill>
        <p:spPr bwMode="auto">
          <a:xfrm rot="20805602">
            <a:off x="3522555" y="4725519"/>
            <a:ext cx="1862423" cy="17416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33" t="2594" r="62255" b="-2594"/>
          <a:stretch/>
        </p:blipFill>
        <p:spPr bwMode="auto">
          <a:xfrm rot="784356">
            <a:off x="2715611" y="2921126"/>
            <a:ext cx="1789845" cy="178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0" r="83177"/>
          <a:stretch/>
        </p:blipFill>
        <p:spPr bwMode="auto">
          <a:xfrm rot="20982631">
            <a:off x="685744" y="3362606"/>
            <a:ext cx="1709608" cy="1742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803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Where do Oxford’s 700,000 tCO</a:t>
            </a:r>
            <a:r>
              <a:rPr lang="en-GB" baseline="-25000" dirty="0" smtClean="0"/>
              <a:t>2</a:t>
            </a:r>
            <a:r>
              <a:rPr lang="en-GB" dirty="0" smtClean="0"/>
              <a:t> emissions originate?</a:t>
            </a:r>
            <a:endParaRPr lang="en-GB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0" y="2301875"/>
            <a:ext cx="4191000" cy="421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2715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430192"/>
              </p:ext>
            </p:extLst>
          </p:nvPr>
        </p:nvGraphicFramePr>
        <p:xfrm>
          <a:off x="539552" y="836712"/>
          <a:ext cx="8136904" cy="5565808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160240"/>
                <a:gridCol w="5976664"/>
              </a:tblGrid>
              <a:tr h="902476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r>
                        <a:rPr lang="en-GB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Areas </a:t>
                      </a: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needed to be tackled to drive </a:t>
                      </a:r>
                      <a:r>
                        <a:rPr lang="en-GB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net  </a:t>
                      </a: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Zero Carbon in Oxford</a:t>
                      </a:r>
                      <a:endParaRPr lang="en-GB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 </a:t>
                      </a:r>
                      <a:r>
                        <a:rPr lang="en-GB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indication of what needs to be achieved to not exceed cities carbon </a:t>
                      </a:r>
                      <a:r>
                        <a:rPr lang="en-GB" sz="14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budget</a:t>
                      </a:r>
                      <a:endParaRPr lang="en-GB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762" marR="43762" marT="0" marB="0" anchor="ctr">
                    <a:solidFill>
                      <a:srgbClr val="F89F56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3762" marR="43762" marT="0" marB="0" anchor="ctr"/>
                </a:tc>
              </a:tr>
              <a:tr h="5356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Renewable Energy </a:t>
                      </a:r>
                      <a:r>
                        <a:rPr lang="en-GB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General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3762" marR="43762" marT="0" marB="0" anchor="ctr">
                    <a:solidFill>
                      <a:srgbClr val="F89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460% increase in installed solar PV by 2025</a:t>
                      </a:r>
                      <a:r>
                        <a:rPr lang="en-GB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762" marR="43762" marT="0" marB="0" anchor="ctr"/>
                </a:tc>
              </a:tr>
              <a:tr h="9663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Passenger Transport Shift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3762" marR="43762" marT="0" marB="0" anchor="ctr">
                    <a:solidFill>
                      <a:srgbClr val="F89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 2035: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</a:t>
                      </a: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zero emissions cars and buses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By 2025: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Complete </a:t>
                      </a: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railway electrification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3762" marR="43762" marT="0" marB="0" anchor="ctr"/>
                </a:tc>
              </a:tr>
              <a:tr h="6001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Commercial Property </a:t>
                      </a:r>
                      <a:r>
                        <a:rPr lang="en-GB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Appliances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3762" marR="43762" marT="0" marB="0" anchor="ctr">
                    <a:solidFill>
                      <a:srgbClr val="F89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Energy demand for lights &amp; appliances decreases by 30% with 100% electric </a:t>
                      </a:r>
                      <a:r>
                        <a:rPr lang="en-GB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use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762" marR="43762" marT="0" marB="0" anchor="ctr"/>
                </a:tc>
              </a:tr>
              <a:tr h="70029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Freight </a:t>
                      </a:r>
                      <a:r>
                        <a:rPr lang="en-GB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Shift </a:t>
                      </a: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</a:t>
                      </a:r>
                      <a:r>
                        <a:rPr lang="en-GB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 Emissions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3762" marR="43762" marT="0" marB="0" anchor="ctr">
                    <a:solidFill>
                      <a:srgbClr val="F89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245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Road modal share falls to 50%; greater hybridisation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Rail </a:t>
                      </a: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freight is all electric 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3762" marR="43762" marT="0" marB="0" anchor="ctr"/>
                </a:tc>
              </a:tr>
              <a:tr h="3828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Electrification of </a:t>
                      </a:r>
                      <a:r>
                        <a:rPr lang="en-GB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Heating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3762" marR="43762" marT="0" marB="0" anchor="ctr">
                    <a:solidFill>
                      <a:srgbClr val="F89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proportion of domestic heating systems supplied using electricity is 80-100</a:t>
                      </a:r>
                      <a:r>
                        <a:rPr lang="en-GB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762" marR="43762" marT="0" marB="0" anchor="ctr"/>
                </a:tc>
              </a:tr>
              <a:tr h="7442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Energy </a:t>
                      </a:r>
                      <a:r>
                        <a:rPr lang="en-GB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Storage </a:t>
                      </a: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</a:t>
                      </a:r>
                      <a:r>
                        <a:rPr lang="en-GB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Demand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3762" marR="43762" marT="0" marB="0" anchor="ctr">
                    <a:solidFill>
                      <a:srgbClr val="F89F56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15000"/>
                        </a:lnSpc>
                        <a:spcAft>
                          <a:spcPts val="24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845MW </a:t>
                      </a: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storage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171450" indent="-1714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1.27GW interconnection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3762" marR="43762" marT="0" marB="0" anchor="ctr"/>
                </a:tc>
              </a:tr>
              <a:tr h="38505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Domestic Property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3762" marR="43762" marT="0" marB="0" anchor="ctr">
                    <a:solidFill>
                      <a:srgbClr val="F89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60% of homes insulated, average thermal leakiness reduces 75%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3762" marR="43762" marT="0" marB="0" anchor="ctr"/>
                </a:tc>
              </a:tr>
              <a:tr h="3309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Increase in </a:t>
                      </a:r>
                      <a:r>
                        <a:rPr lang="en-GB" sz="105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Recycling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3762" marR="43762" marT="0" marB="0" anchor="ctr">
                    <a:solidFill>
                      <a:srgbClr val="F89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65% recycling, 10% landfill,25% incineration by 2035, increasing to 85%  by 2050</a:t>
                      </a:r>
                      <a:endParaRPr lang="en-GB" sz="9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43762" marR="43762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85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So what has the Council been doing?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25112"/>
          </a:xfrm>
        </p:spPr>
        <p:txBody>
          <a:bodyPr>
            <a:normAutofit/>
          </a:bodyPr>
          <a:lstStyle/>
          <a:p>
            <a:pPr lvl="1"/>
            <a:r>
              <a:rPr lang="en-GB" dirty="0" smtClean="0">
                <a:latin typeface="+mj-lt"/>
              </a:rPr>
              <a:t>Reduced </a:t>
            </a:r>
            <a:r>
              <a:rPr lang="en-GB" dirty="0">
                <a:latin typeface="+mj-lt"/>
              </a:rPr>
              <a:t>Carbon Footprint by around 40% over past 5 </a:t>
            </a:r>
            <a:r>
              <a:rPr lang="en-GB" dirty="0" smtClean="0">
                <a:latin typeface="+mj-lt"/>
              </a:rPr>
              <a:t>years</a:t>
            </a:r>
          </a:p>
          <a:p>
            <a:pPr lvl="1"/>
            <a:endParaRPr lang="en-GB" dirty="0">
              <a:latin typeface="+mj-lt"/>
            </a:endParaRPr>
          </a:p>
          <a:p>
            <a:pPr lvl="1"/>
            <a:r>
              <a:rPr lang="en-GB" dirty="0" smtClean="0">
                <a:latin typeface="+mj-lt"/>
              </a:rPr>
              <a:t>Reducing demand – energy efficiency, buildings, and vehicles</a:t>
            </a:r>
          </a:p>
          <a:p>
            <a:pPr lvl="1"/>
            <a:endParaRPr lang="en-GB" dirty="0" smtClean="0">
              <a:latin typeface="+mj-lt"/>
            </a:endParaRPr>
          </a:p>
          <a:p>
            <a:pPr lvl="1"/>
            <a:r>
              <a:rPr lang="en-GB" dirty="0" smtClean="0">
                <a:latin typeface="+mj-lt"/>
              </a:rPr>
              <a:t>Producing own renewable energy</a:t>
            </a:r>
          </a:p>
          <a:p>
            <a:pPr lvl="1"/>
            <a:endParaRPr lang="en-GB" dirty="0" smtClean="0">
              <a:latin typeface="+mj-lt"/>
            </a:endParaRPr>
          </a:p>
          <a:p>
            <a:pPr lvl="1"/>
            <a:r>
              <a:rPr lang="en-GB" dirty="0" smtClean="0">
                <a:latin typeface="+mj-lt"/>
              </a:rPr>
              <a:t>Purchasing renewable energy</a:t>
            </a:r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92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673" y="769268"/>
            <a:ext cx="6473028" cy="5832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7903" y="5282480"/>
            <a:ext cx="2486025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OxfordCitizensClimateChangeFINAL_LOGO_RGB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289028"/>
            <a:ext cx="1440160" cy="1229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3239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933938"/>
            <a:ext cx="4217121" cy="3663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91"/>
          <a:stretch/>
        </p:blipFill>
        <p:spPr bwMode="auto">
          <a:xfrm>
            <a:off x="179512" y="908720"/>
            <a:ext cx="5332412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 descr="OxfordCitizensClimateChangeFINAL_LOGO_RGB"/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289028"/>
            <a:ext cx="1440160" cy="1229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030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And externally?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E1732F"/>
              </a:buClr>
            </a:pPr>
            <a:r>
              <a:rPr lang="en-GB" dirty="0" smtClean="0">
                <a:latin typeface="+mj-lt"/>
              </a:rPr>
              <a:t>Low Carbon Oxford </a:t>
            </a:r>
            <a:r>
              <a:rPr lang="en-GB" dirty="0">
                <a:latin typeface="+mj-lt"/>
              </a:rPr>
              <a:t>P</a:t>
            </a:r>
            <a:r>
              <a:rPr lang="en-GB" dirty="0" smtClean="0">
                <a:latin typeface="+mj-lt"/>
              </a:rPr>
              <a:t>artnership</a:t>
            </a:r>
          </a:p>
          <a:p>
            <a:pPr>
              <a:buClr>
                <a:srgbClr val="E1732F"/>
              </a:buClr>
            </a:pPr>
            <a:r>
              <a:rPr lang="en-GB" dirty="0" smtClean="0">
                <a:latin typeface="+mj-lt"/>
              </a:rPr>
              <a:t>Supporting Low Carbon Hub</a:t>
            </a:r>
          </a:p>
          <a:p>
            <a:pPr>
              <a:buClr>
                <a:srgbClr val="E1732F"/>
              </a:buClr>
            </a:pPr>
            <a:r>
              <a:rPr lang="en-GB" dirty="0" smtClean="0">
                <a:latin typeface="+mj-lt"/>
              </a:rPr>
              <a:t>Supporting and engaging in projects such as</a:t>
            </a:r>
          </a:p>
          <a:p>
            <a:pPr lvl="1"/>
            <a:r>
              <a:rPr lang="en-GB" dirty="0" err="1" smtClean="0">
                <a:latin typeface="+mj-lt"/>
              </a:rPr>
              <a:t>OxFutures</a:t>
            </a:r>
            <a:endParaRPr lang="en-GB" dirty="0">
              <a:latin typeface="+mj-lt"/>
            </a:endParaRPr>
          </a:p>
          <a:p>
            <a:pPr lvl="1"/>
            <a:r>
              <a:rPr lang="en-GB" dirty="0" smtClean="0">
                <a:latin typeface="+mj-lt"/>
              </a:rPr>
              <a:t>Local Energy Oxfordshire</a:t>
            </a:r>
          </a:p>
          <a:p>
            <a:pPr lvl="1"/>
            <a:r>
              <a:rPr lang="en-GB" dirty="0" smtClean="0">
                <a:latin typeface="+mj-lt"/>
              </a:rPr>
              <a:t>Energy </a:t>
            </a:r>
            <a:r>
              <a:rPr lang="en-GB" dirty="0" err="1" smtClean="0">
                <a:latin typeface="+mj-lt"/>
              </a:rPr>
              <a:t>Superhub</a:t>
            </a:r>
            <a:r>
              <a:rPr lang="en-GB" dirty="0" smtClean="0">
                <a:latin typeface="+mj-lt"/>
              </a:rPr>
              <a:t> Oxford</a:t>
            </a:r>
          </a:p>
          <a:p>
            <a:pPr lvl="1"/>
            <a:r>
              <a:rPr lang="en-GB" dirty="0" smtClean="0">
                <a:latin typeface="+mj-lt"/>
              </a:rPr>
              <a:t>Electric vehicle infrastructure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0370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OxfordCitizensClimateChangeFINAL_LOGO_RGB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289028"/>
            <a:ext cx="1440160" cy="12296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945704"/>
            <a:ext cx="5040560" cy="5075332"/>
          </a:xfrm>
          <a:prstGeom prst="rect">
            <a:avLst/>
          </a:prstGeom>
          <a:noFill/>
          <a:ln w="38100">
            <a:solidFill>
              <a:srgbClr val="0E1E7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 rot="10800000" flipH="1" flipV="1">
            <a:off x="508258" y="1209921"/>
            <a:ext cx="21195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  <a:latin typeface="+mj-lt"/>
              </a:rPr>
              <a:t>Low Carbon Oxford target 40% reduction by 2020</a:t>
            </a:r>
            <a:br>
              <a:rPr lang="en-GB" dirty="0" smtClean="0">
                <a:solidFill>
                  <a:schemeClr val="tx2"/>
                </a:solidFill>
                <a:latin typeface="+mj-lt"/>
              </a:rPr>
            </a:br>
            <a:endParaRPr lang="en-GB" dirty="0" smtClean="0">
              <a:solidFill>
                <a:schemeClr val="tx2"/>
              </a:solidFill>
              <a:latin typeface="+mj-lt"/>
            </a:endParaRPr>
          </a:p>
          <a:p>
            <a:r>
              <a:rPr lang="en-GB" dirty="0" smtClean="0">
                <a:solidFill>
                  <a:schemeClr val="tx2"/>
                </a:solidFill>
                <a:latin typeface="+mj-lt"/>
              </a:rPr>
              <a:t>(2005 baseline)</a:t>
            </a:r>
          </a:p>
          <a:p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6984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ustom 16">
      <a:dk1>
        <a:sysClr val="windowText" lastClr="000000"/>
      </a:dk1>
      <a:lt1>
        <a:sysClr val="window" lastClr="FFFFFF"/>
      </a:lt1>
      <a:dk2>
        <a:srgbClr val="3958A4"/>
      </a:dk2>
      <a:lt2>
        <a:srgbClr val="DEDEDE"/>
      </a:lt2>
      <a:accent1>
        <a:srgbClr val="53548A"/>
      </a:accent1>
      <a:accent2>
        <a:srgbClr val="E46C0A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399</TotalTime>
  <Words>461</Words>
  <Application>Microsoft Office PowerPoint</Application>
  <PresentationFormat>On-screen Show (4:3)</PresentationFormat>
  <Paragraphs>100</Paragraphs>
  <Slides>11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Oxford Citizens Assembly</vt:lpstr>
      <vt:lpstr>PowerPoint Presentation</vt:lpstr>
      <vt:lpstr>Where do Oxford’s 700,000 tCO2 emissions originate?</vt:lpstr>
      <vt:lpstr>PowerPoint Presentation</vt:lpstr>
      <vt:lpstr>So what has the Council been doing?</vt:lpstr>
      <vt:lpstr>PowerPoint Presentation</vt:lpstr>
      <vt:lpstr>PowerPoint Presentation</vt:lpstr>
      <vt:lpstr>And externally?</vt:lpstr>
      <vt:lpstr>PowerPoint Presentation</vt:lpstr>
      <vt:lpstr>What could the Council do next?</vt:lpstr>
      <vt:lpstr>PowerPoint Presentation</vt:lpstr>
    </vt:vector>
  </TitlesOfParts>
  <Company>Oxford City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Tim.Sadler</dc:creator>
  <cp:lastModifiedBy>tsadler</cp:lastModifiedBy>
  <cp:revision>18</cp:revision>
  <dcterms:created xsi:type="dcterms:W3CDTF">2019-09-24T12:03:14Z</dcterms:created>
  <dcterms:modified xsi:type="dcterms:W3CDTF">2019-09-27T15:00:02Z</dcterms:modified>
</cp:coreProperties>
</file>