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4" r:id="rId3"/>
    <p:sldId id="265" r:id="rId4"/>
    <p:sldId id="262" r:id="rId5"/>
    <p:sldId id="268" r:id="rId6"/>
    <p:sldId id="266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4" autoAdjust="0"/>
    <p:restoredTop sz="94660"/>
  </p:normalViewPr>
  <p:slideViewPr>
    <p:cSldViewPr>
      <p:cViewPr varScale="1">
        <p:scale>
          <a:sx n="65" d="100"/>
          <a:sy n="65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Source</a:t>
            </a:r>
            <a:r>
              <a:rPr lang="en-US" baseline="0" dirty="0" smtClean="0"/>
              <a:t> of CO2 emissions</a:t>
            </a:r>
            <a:endParaRPr lang="en-US" dirty="0"/>
          </a:p>
        </c:rich>
      </c:tx>
      <c:layout>
        <c:manualLayout>
          <c:xMode val="edge"/>
          <c:yMode val="edge"/>
          <c:x val="0.29597222222222225"/>
          <c:y val="2.528830129985556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449445902595509"/>
          <c:y val="0.11825920308371533"/>
          <c:w val="0.40517266938854868"/>
          <c:h val="0.6974105273901890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CO2 emissions</c:v>
                </c:pt>
              </c:strCache>
            </c:strRef>
          </c:tx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  <c:explosion val="10"/>
          </c:dPt>
          <c:dLbls>
            <c:dLbl>
              <c:idx val="0"/>
              <c:layout>
                <c:manualLayout>
                  <c:x val="-0.10850515213376105"/>
                  <c:y val="0.103952523793652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2762345679012347E-2"/>
                  <c:y val="-0.140452727474725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6902887139107607E-2"/>
                  <c:y val="-0.109048994556160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2745090891416351E-2"/>
                  <c:y val="-4.3495167203644038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8.3633104889666576E-2"/>
                  <c:y val="0.126906269673739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Housing</c:v>
                </c:pt>
                <c:pt idx="1">
                  <c:v>Institutional (councils, Unis, NHS)</c:v>
                </c:pt>
                <c:pt idx="2">
                  <c:v>Industrial (manufacturing)</c:v>
                </c:pt>
                <c:pt idx="3">
                  <c:v>Commerical (other businesses)</c:v>
                </c:pt>
                <c:pt idx="4">
                  <c:v>Non building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0.28999999999999998</c:v>
                </c:pt>
                <c:pt idx="1">
                  <c:v>0.26</c:v>
                </c:pt>
                <c:pt idx="2">
                  <c:v>0.17</c:v>
                </c:pt>
                <c:pt idx="3">
                  <c:v>0.09</c:v>
                </c:pt>
                <c:pt idx="4">
                  <c:v>0.19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US" sz="2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of housing stock over next 10 years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524537037037037"/>
          <c:y val="3.099933340739917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449445902595509"/>
          <c:y val="0.15636338025933627"/>
          <c:w val="0.40517266938854868"/>
          <c:h val="0.6974105273901890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CO2 emissions</c:v>
                </c:pt>
              </c:strCache>
            </c:strRef>
          </c:tx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Lbls>
            <c:dLbl>
              <c:idx val="0"/>
              <c:layout>
                <c:manualLayout>
                  <c:x val="-0.10850515213376105"/>
                  <c:y val="0.131667711524116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0705246913580246"/>
                  <c:y val="-0.184796927325535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6902887139107607E-2"/>
                  <c:y val="-0.109048994556160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2745090891416351E-2"/>
                  <c:y val="-4.3495167203644038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8.3633104889666576E-2"/>
                  <c:y val="0.126906269673739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800" b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Built by council</c:v>
                </c:pt>
                <c:pt idx="1">
                  <c:v>Built by other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0.27</c:v>
                </c:pt>
                <c:pt idx="1">
                  <c:v>0.73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49445902595509"/>
          <c:y val="0.16123565099373344"/>
          <c:w val="0.40517266938854868"/>
          <c:h val="0.6974105273901890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CO2 emissions</c:v>
                </c:pt>
              </c:strCache>
            </c:strRef>
          </c:tx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Lbls>
            <c:dLbl>
              <c:idx val="0"/>
              <c:layout>
                <c:manualLayout>
                  <c:x val="-1.3549564984932439E-2"/>
                  <c:y val="0.106508060665932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7089226693885491E-2"/>
                  <c:y val="8.02300119806508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0337391853796053"/>
                  <c:y val="-0.10702771013430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5942135705259064"/>
                  <c:y val="1.36099742671234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Other </c:v>
                </c:pt>
                <c:pt idx="1">
                  <c:v>Housing Assoc</c:v>
                </c:pt>
                <c:pt idx="2">
                  <c:v>OCC owned</c:v>
                </c:pt>
                <c:pt idx="3">
                  <c:v>Privately rented</c:v>
                </c:pt>
                <c:pt idx="4">
                  <c:v>Owner occupied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0.03</c:v>
                </c:pt>
                <c:pt idx="1">
                  <c:v>7.0000000000000007E-2</c:v>
                </c:pt>
                <c:pt idx="2">
                  <c:v>0.13</c:v>
                </c:pt>
                <c:pt idx="3">
                  <c:v>0.28000000000000003</c:v>
                </c:pt>
                <c:pt idx="4">
                  <c:v>0.49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7649-97C5-4DF6-AD2F-37857D200B0E}" type="datetimeFigureOut">
              <a:rPr lang="en-GB" smtClean="0"/>
              <a:t>28/09/2019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0A71D-6825-4D03-B1CF-C113EC9AFBC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9118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7649-97C5-4DF6-AD2F-37857D200B0E}" type="datetimeFigureOut">
              <a:rPr lang="en-GB" smtClean="0"/>
              <a:t>28/09/2019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0A71D-6825-4D03-B1CF-C113EC9AFBC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014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7649-97C5-4DF6-AD2F-37857D200B0E}" type="datetimeFigureOut">
              <a:rPr lang="en-GB" smtClean="0"/>
              <a:t>28/09/2019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0A71D-6825-4D03-B1CF-C113EC9AFBC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442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7649-97C5-4DF6-AD2F-37857D200B0E}" type="datetimeFigureOut">
              <a:rPr lang="en-GB" smtClean="0"/>
              <a:t>28/09/2019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0A71D-6825-4D03-B1CF-C113EC9AFBC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469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7649-97C5-4DF6-AD2F-37857D200B0E}" type="datetimeFigureOut">
              <a:rPr lang="en-GB" smtClean="0"/>
              <a:t>28/09/2019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0A71D-6825-4D03-B1CF-C113EC9AFBC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1193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7649-97C5-4DF6-AD2F-37857D200B0E}" type="datetimeFigureOut">
              <a:rPr lang="en-GB" smtClean="0"/>
              <a:t>28/09/2019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0A71D-6825-4D03-B1CF-C113EC9AFBC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7274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7649-97C5-4DF6-AD2F-37857D200B0E}" type="datetimeFigureOut">
              <a:rPr lang="en-GB" smtClean="0"/>
              <a:t>28/09/2019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0A71D-6825-4D03-B1CF-C113EC9AFBC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364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7649-97C5-4DF6-AD2F-37857D200B0E}" type="datetimeFigureOut">
              <a:rPr lang="en-GB" smtClean="0"/>
              <a:t>28/09/2019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0A71D-6825-4D03-B1CF-C113EC9AFBC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0410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7649-97C5-4DF6-AD2F-37857D200B0E}" type="datetimeFigureOut">
              <a:rPr lang="en-GB" smtClean="0"/>
              <a:t>28/09/2019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0A71D-6825-4D03-B1CF-C113EC9AFBC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6162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7649-97C5-4DF6-AD2F-37857D200B0E}" type="datetimeFigureOut">
              <a:rPr lang="en-GB" smtClean="0"/>
              <a:t>28/09/2019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0A71D-6825-4D03-B1CF-C113EC9AFBC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6269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7649-97C5-4DF6-AD2F-37857D200B0E}" type="datetimeFigureOut">
              <a:rPr lang="en-GB" smtClean="0"/>
              <a:t>28/09/2019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0A71D-6825-4D03-B1CF-C113EC9AFBC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5079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87649-97C5-4DF6-AD2F-37857D200B0E}" type="datetimeFigureOut">
              <a:rPr lang="en-GB" smtClean="0"/>
              <a:t>28/09/2019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0A71D-6825-4D03-B1CF-C113EC9AFBC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8038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9108504" cy="782960"/>
          </a:xfrm>
        </p:spPr>
        <p:txBody>
          <a:bodyPr>
            <a:noAutofit/>
          </a:bodyPr>
          <a:lstStyle/>
          <a:p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total 81% of CO2 emissions in Oxford are from buildings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2676756"/>
              </p:ext>
            </p:extLst>
          </p:nvPr>
        </p:nvGraphicFramePr>
        <p:xfrm>
          <a:off x="472970" y="1088740"/>
          <a:ext cx="822960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331640" y="1700808"/>
            <a:ext cx="1706488" cy="770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Non-building</a:t>
            </a:r>
            <a:endParaRPr lang="en-GB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1888" y="2226568"/>
            <a:ext cx="1706488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Housing</a:t>
            </a:r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56614" y="5157192"/>
            <a:ext cx="278176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 (councils, unis, NHS)</a:t>
            </a:r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15616" y="4581128"/>
            <a:ext cx="1951468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Industrial (manufacturing)</a:t>
            </a:r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1520" y="3175140"/>
            <a:ext cx="222682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Commercial </a:t>
            </a:r>
          </a:p>
          <a:p>
            <a:pPr algn="ctr"/>
            <a:r>
              <a:rPr lang="en-GB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(other businesses)</a:t>
            </a:r>
            <a:endParaRPr lang="en-GB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02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266" y="14676"/>
            <a:ext cx="8718206" cy="792088"/>
          </a:xfrm>
        </p:spPr>
        <p:txBody>
          <a:bodyPr>
            <a:noAutofit/>
          </a:bodyPr>
          <a:lstStyle/>
          <a:p>
            <a:pPr lvl="0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Housing Affordability presents challenges </a:t>
            </a:r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 Oxford residents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/>
        </p:blipFill>
        <p:spPr bwMode="auto">
          <a:xfrm>
            <a:off x="123208" y="2049624"/>
            <a:ext cx="204634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95305" y="1975729"/>
            <a:ext cx="1008112" cy="20920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9900" b="1" dirty="0" smtClean="0">
                <a:solidFill>
                  <a:schemeClr val="tx1"/>
                </a:solidFill>
              </a:rPr>
              <a:t>£</a:t>
            </a:r>
            <a:endParaRPr lang="en-GB" sz="199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2266" y="4517790"/>
            <a:ext cx="20882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 </a:t>
            </a:r>
            <a:r>
              <a:rPr lang="en-GB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prices </a:t>
            </a:r>
          </a:p>
          <a:p>
            <a:pPr algn="ctr"/>
            <a:r>
              <a:rPr lang="en-GB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17x </a:t>
            </a:r>
            <a:r>
              <a:rPr lang="en-GB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 </a:t>
            </a:r>
            <a:r>
              <a:rPr lang="en-GB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earnings</a:t>
            </a:r>
            <a:endParaRPr lang="en-GB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66928" y="2229644"/>
            <a:ext cx="914400" cy="15841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chemeClr val="tx1"/>
                </a:solidFill>
              </a:rPr>
              <a:t>1)-------</a:t>
            </a:r>
          </a:p>
          <a:p>
            <a:pPr algn="ctr"/>
            <a:r>
              <a:rPr lang="en-GB" sz="1600" b="1" dirty="0" smtClean="0">
                <a:solidFill>
                  <a:schemeClr val="tx1"/>
                </a:solidFill>
              </a:rPr>
              <a:t>2)-------</a:t>
            </a:r>
          </a:p>
          <a:p>
            <a:pPr algn="ctr"/>
            <a:r>
              <a:rPr lang="en-GB" sz="1600" b="1" dirty="0" smtClean="0">
                <a:solidFill>
                  <a:schemeClr val="tx1"/>
                </a:solidFill>
              </a:rPr>
              <a:t>3)-------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7233" y="4517790"/>
            <a:ext cx="23042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 rents are </a:t>
            </a:r>
            <a:r>
              <a:rPr lang="en-GB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57% </a:t>
            </a:r>
            <a:r>
              <a:rPr lang="en-GB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average </a:t>
            </a:r>
            <a:r>
              <a:rPr lang="en-GB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monthly income</a:t>
            </a:r>
            <a:endParaRPr lang="en-GB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7" r="21531"/>
          <a:stretch/>
        </p:blipFill>
        <p:spPr bwMode="auto">
          <a:xfrm>
            <a:off x="7360630" y="1916832"/>
            <a:ext cx="1191492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572000" y="4394679"/>
            <a:ext cx="23042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3000+</a:t>
            </a:r>
            <a:r>
              <a:rPr lang="en-GB" sz="2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households on housing waiting list</a:t>
            </a:r>
            <a:endParaRPr lang="en-GB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04248" y="4394679"/>
            <a:ext cx="230425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GB" sz="3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1,000 </a:t>
            </a:r>
            <a:r>
              <a:rPr lang="en-GB" sz="2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households supported to avoid homelessness</a:t>
            </a:r>
            <a:endParaRPr lang="en-GB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9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1143000"/>
          </a:xfrm>
        </p:spPr>
        <p:txBody>
          <a:bodyPr>
            <a:noAutofit/>
          </a:bodyPr>
          <a:lstStyle/>
          <a:p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council plans to deliver 27% of new housing built over the next 10 years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2383549"/>
              </p:ext>
            </p:extLst>
          </p:nvPr>
        </p:nvGraphicFramePr>
        <p:xfrm>
          <a:off x="539552" y="1340768"/>
          <a:ext cx="822960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5106640" y="2071223"/>
            <a:ext cx="200537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Housing built 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OCC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5576" y="4282047"/>
            <a:ext cx="2005372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Housing built 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developers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33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226" y="0"/>
            <a:ext cx="8229600" cy="764704"/>
          </a:xfrm>
        </p:spPr>
        <p:txBody>
          <a:bodyPr>
            <a:normAutofit/>
          </a:bodyPr>
          <a:lstStyle/>
          <a:p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Plans for CO2 reduction over time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2051720" y="2420968"/>
            <a:ext cx="6696744" cy="72000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2311905" y="2552328"/>
            <a:ext cx="1188717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28481" y="2552328"/>
            <a:ext cx="914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51661" y="2593186"/>
            <a:ext cx="914400" cy="3754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2030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706" y="3285064"/>
            <a:ext cx="933486" cy="933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/>
        </p:blipFill>
        <p:spPr bwMode="auto">
          <a:xfrm>
            <a:off x="803593" y="1340768"/>
            <a:ext cx="1089713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2262498" y="1700808"/>
            <a:ext cx="147675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CO2 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 over and above building </a:t>
            </a:r>
            <a:r>
              <a:rPr lang="en-GB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regs. </a:t>
            </a:r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92185" y="1052736"/>
            <a:ext cx="14173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GB" sz="4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GB" sz="4800" b="1" dirty="0">
              <a:solidFill>
                <a:srgbClr val="00B0F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06229" y="1052736"/>
            <a:ext cx="14173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</a:t>
            </a:r>
            <a:endParaRPr lang="en-GB" sz="4800" b="1" dirty="0">
              <a:solidFill>
                <a:srgbClr val="00B0F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70486" y="1735810"/>
            <a:ext cx="147675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Zero Carbon</a:t>
            </a:r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171695" y="1052736"/>
            <a:ext cx="10743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  <a:endParaRPr lang="en-GB" sz="4800" b="1" dirty="0">
              <a:solidFill>
                <a:srgbClr val="00B0F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73170" y="2475549"/>
            <a:ext cx="1550558" cy="6107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RESIDENTIAL DEVELOPMENTS</a:t>
            </a:r>
            <a:endParaRPr lang="en-GB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73170" y="4474507"/>
            <a:ext cx="1550558" cy="6107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RESIDENTIAL DEVELOPMENTS</a:t>
            </a:r>
            <a:endParaRPr lang="en-GB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2051720" y="4437192"/>
            <a:ext cx="6768752" cy="72000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 22"/>
          <p:cNvSpPr/>
          <p:nvPr/>
        </p:nvSpPr>
        <p:spPr>
          <a:xfrm>
            <a:off x="2261076" y="4568552"/>
            <a:ext cx="1188717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877652" y="4568552"/>
            <a:ext cx="914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211669" y="3698479"/>
            <a:ext cx="147675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CO2 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 over and above building </a:t>
            </a:r>
            <a:r>
              <a:rPr lang="en-GB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regs. </a:t>
            </a:r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241356" y="3068960"/>
            <a:ext cx="14173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GB" sz="4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GB" sz="4800" b="1" dirty="0">
              <a:solidFill>
                <a:srgbClr val="00B0F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655400" y="3068960"/>
            <a:ext cx="14173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</a:t>
            </a:r>
            <a:endParaRPr lang="en-GB" sz="4800" b="1" dirty="0">
              <a:solidFill>
                <a:srgbClr val="00B0F0"/>
              </a:solidFill>
            </a:endParaRPr>
          </a:p>
        </p:txBody>
      </p:sp>
      <p:sp>
        <p:nvSpPr>
          <p:cNvPr id="10" name="Left Bracket 9"/>
          <p:cNvSpPr/>
          <p:nvPr/>
        </p:nvSpPr>
        <p:spPr>
          <a:xfrm>
            <a:off x="611584" y="1400200"/>
            <a:ext cx="216000" cy="3684984"/>
          </a:xfrm>
          <a:prstGeom prst="lef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131495" y="1789366"/>
            <a:ext cx="408057" cy="27197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Plan</a:t>
            </a:r>
            <a:endParaRPr lang="en-GB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1495" y="5517232"/>
            <a:ext cx="8688977" cy="914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requirement for Public Buildings from Jan 2019: </a:t>
            </a:r>
          </a:p>
          <a:p>
            <a:pPr algn="ctr"/>
            <a:r>
              <a:rPr lang="en-GB" sz="2400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nearly ZERO carbon</a:t>
            </a:r>
            <a:endParaRPr lang="en-GB" sz="24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596026" y="1700808"/>
            <a:ext cx="147675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CO2 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 over and above building </a:t>
            </a:r>
            <a:r>
              <a:rPr lang="en-GB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regs. </a:t>
            </a:r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619625" y="3698479"/>
            <a:ext cx="147675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CO2 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 over and above building </a:t>
            </a:r>
            <a:r>
              <a:rPr lang="en-GB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regs. </a:t>
            </a:r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35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34082"/>
          </a:xfrm>
        </p:spPr>
        <p:txBody>
          <a:bodyPr>
            <a:noAutofit/>
          </a:bodyPr>
          <a:lstStyle/>
          <a:p>
            <a:r>
              <a:rPr lang="en-GB" sz="3200" b="1" smtClean="0">
                <a:latin typeface="Arial" panose="020B0604020202020204" pitchFamily="34" charset="0"/>
                <a:cs typeface="Arial" panose="020B0604020202020204" pitchFamily="34" charset="0"/>
              </a:rPr>
              <a:t>By 2035 new </a:t>
            </a:r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builds will represent 15% of Oxford’s housing stock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146588" y="1063849"/>
            <a:ext cx="5112568" cy="5256064"/>
            <a:chOff x="2555776" y="2024328"/>
            <a:chExt cx="3744416" cy="4068968"/>
          </a:xfrm>
        </p:grpSpPr>
        <p:grpSp>
          <p:nvGrpSpPr>
            <p:cNvPr id="9" name="Group 8"/>
            <p:cNvGrpSpPr/>
            <p:nvPr/>
          </p:nvGrpSpPr>
          <p:grpSpPr>
            <a:xfrm>
              <a:off x="2555776" y="2024328"/>
              <a:ext cx="3744416" cy="4068968"/>
              <a:chOff x="2267744" y="1736295"/>
              <a:chExt cx="3744416" cy="4068968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2267744" y="3177057"/>
                <a:ext cx="3744416" cy="2628206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5" name="Isosceles Triangle 4"/>
              <p:cNvSpPr/>
              <p:nvPr/>
            </p:nvSpPr>
            <p:spPr>
              <a:xfrm>
                <a:off x="2267744" y="1736295"/>
                <a:ext cx="3744416" cy="1440762"/>
              </a:xfrm>
              <a:prstGeom prst="triangle">
                <a:avLst/>
              </a:prstGeom>
              <a:solidFill>
                <a:srgbClr val="00B0F0"/>
              </a:solidFill>
              <a:ln>
                <a:solidFill>
                  <a:schemeClr val="bg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18" name="Rectangle 17"/>
            <p:cNvSpPr/>
            <p:nvPr/>
          </p:nvSpPr>
          <p:spPr>
            <a:xfrm>
              <a:off x="5204344" y="2450442"/>
              <a:ext cx="288032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cxnSp>
        <p:nvCxnSpPr>
          <p:cNvPr id="20" name="Straight Connector 19"/>
          <p:cNvCxnSpPr/>
          <p:nvPr/>
        </p:nvCxnSpPr>
        <p:spPr>
          <a:xfrm>
            <a:off x="3203848" y="1341368"/>
            <a:ext cx="0" cy="5400000"/>
          </a:xfrm>
          <a:prstGeom prst="line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051720" y="4170784"/>
            <a:ext cx="1152128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Of housing stock will be new build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283968" y="4170784"/>
            <a:ext cx="1800199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Of housing stock will be homes that currently exist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038576" y="3198676"/>
            <a:ext cx="123728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15%</a:t>
            </a:r>
            <a:endParaRPr lang="en-GB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565427" y="3198676"/>
            <a:ext cx="123728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GB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5%</a:t>
            </a:r>
            <a:endParaRPr lang="en-GB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730765" y="1981579"/>
            <a:ext cx="1944215" cy="583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By 2035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8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274638"/>
            <a:ext cx="9001000" cy="490066"/>
          </a:xfrm>
        </p:spPr>
        <p:txBody>
          <a:bodyPr>
            <a:noAutofit/>
          </a:bodyPr>
          <a:lstStyle/>
          <a:p>
            <a:r>
              <a:rPr lang="en-GB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Housing Stock in Oxford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0805617"/>
              </p:ext>
            </p:extLst>
          </p:nvPr>
        </p:nvGraphicFramePr>
        <p:xfrm>
          <a:off x="539552" y="1196752"/>
          <a:ext cx="822960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4499992" y="1772816"/>
            <a:ext cx="1706488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Housing Assoc.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72927" y="1628800"/>
            <a:ext cx="123112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80112" y="2666333"/>
            <a:ext cx="1706488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 owned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12788" y="4869160"/>
            <a:ext cx="1706488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Privately rented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93304" y="3717032"/>
            <a:ext cx="1706488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Owner occupied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45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246</Words>
  <Application>Microsoft Office PowerPoint</Application>
  <PresentationFormat>On-screen Show (4:3)</PresentationFormat>
  <Paragraphs>68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In total 81% of CO2 emissions in Oxford are from buildings</vt:lpstr>
      <vt:lpstr> Housing Affordability presents challenges for Oxford residents</vt:lpstr>
      <vt:lpstr>The council plans to deliver 27% of new housing built over the next 10 years</vt:lpstr>
      <vt:lpstr>Plans for CO2 reduction over time</vt:lpstr>
      <vt:lpstr>By 2035 new builds will represent 15% of Oxford’s housing stock</vt:lpstr>
      <vt:lpstr>Housing Stock in Oxford</vt:lpstr>
    </vt:vector>
  </TitlesOfParts>
  <Company>Oxford City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mjarvis</dc:creator>
  <cp:lastModifiedBy>cgreen</cp:lastModifiedBy>
  <cp:revision>55</cp:revision>
  <dcterms:created xsi:type="dcterms:W3CDTF">2019-09-24T11:09:51Z</dcterms:created>
  <dcterms:modified xsi:type="dcterms:W3CDTF">2019-09-28T13:03:04Z</dcterms:modified>
</cp:coreProperties>
</file>